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91" r:id="rId3"/>
    <p:sldId id="286" r:id="rId4"/>
    <p:sldId id="287" r:id="rId5"/>
    <p:sldId id="311" r:id="rId6"/>
    <p:sldId id="288" r:id="rId7"/>
    <p:sldId id="264" r:id="rId8"/>
    <p:sldId id="289" r:id="rId9"/>
    <p:sldId id="271" r:id="rId10"/>
    <p:sldId id="259" r:id="rId11"/>
    <p:sldId id="306" r:id="rId12"/>
    <p:sldId id="260" r:id="rId13"/>
    <p:sldId id="280" r:id="rId14"/>
    <p:sldId id="294" r:id="rId15"/>
    <p:sldId id="295" r:id="rId16"/>
    <p:sldId id="297" r:id="rId17"/>
    <p:sldId id="307" r:id="rId18"/>
    <p:sldId id="301" r:id="rId19"/>
    <p:sldId id="302" r:id="rId20"/>
    <p:sldId id="304" r:id="rId21"/>
    <p:sldId id="305"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CBFF"/>
    <a:srgbClr val="F58B8B"/>
    <a:srgbClr val="F37171"/>
    <a:srgbClr val="FFE389"/>
    <a:srgbClr val="DDDCE4"/>
    <a:srgbClr val="D3F600"/>
    <a:srgbClr val="97B2FF"/>
    <a:srgbClr val="FCF5CC"/>
    <a:srgbClr val="FFD653"/>
    <a:srgbClr val="98DB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06" autoAdjust="0"/>
    <p:restoredTop sz="94700" autoAdjust="0"/>
  </p:normalViewPr>
  <p:slideViewPr>
    <p:cSldViewPr>
      <p:cViewPr>
        <p:scale>
          <a:sx n="75" d="100"/>
          <a:sy n="75" d="100"/>
        </p:scale>
        <p:origin x="-1944" y="-876"/>
      </p:cViewPr>
      <p:guideLst>
        <p:guide orient="horz" pos="2160"/>
        <p:guide pos="2880"/>
      </p:guideLst>
    </p:cSldViewPr>
  </p:slideViewPr>
  <p:outlineViewPr>
    <p:cViewPr>
      <p:scale>
        <a:sx n="33" d="100"/>
        <a:sy n="33" d="100"/>
      </p:scale>
      <p:origin x="0" y="394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DAFAAA-E354-4846-9716-73B239EBFEA3}" type="datetimeFigureOut">
              <a:rPr lang="en-US" smtClean="0"/>
              <a:pPr/>
              <a:t>12/21/2011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ECE2BB-3D35-48B8-AA11-13239B37CFBA}" type="slidenum">
              <a:rPr lang="en-US" smtClean="0"/>
              <a:pPr/>
              <a:t>‹#›</a:t>
            </a:fld>
            <a:endParaRPr lang="en-US"/>
          </a:p>
        </p:txBody>
      </p:sp>
    </p:spTree>
    <p:extLst>
      <p:ext uri="{BB962C8B-B14F-4D97-AF65-F5344CB8AC3E}">
        <p14:creationId xmlns:p14="http://schemas.microsoft.com/office/powerpoint/2010/main" xmlns="" val="1450664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Things we</a:t>
            </a:r>
            <a:r>
              <a:rPr lang="en-US" baseline="0" dirty="0" smtClean="0"/>
              <a:t> need to be aware of when we “edit” these slides:</a:t>
            </a:r>
          </a:p>
          <a:p>
            <a:r>
              <a:rPr lang="en-US" baseline="0" dirty="0" smtClean="0"/>
              <a:t>-watch for inconsistencies with fonts, placement of text or shapes, transitions</a:t>
            </a:r>
          </a:p>
          <a:p>
            <a:r>
              <a:rPr lang="en-US" baseline="0" dirty="0" smtClean="0"/>
              <a:t>-pay attention to the custom animations: are they in the right order, are there even any animations</a:t>
            </a:r>
          </a:p>
        </p:txBody>
      </p:sp>
      <p:sp>
        <p:nvSpPr>
          <p:cNvPr id="4" name="Slide Number Placeholder 3"/>
          <p:cNvSpPr>
            <a:spLocks noGrp="1"/>
          </p:cNvSpPr>
          <p:nvPr>
            <p:ph type="sldNum" sz="quarter" idx="10"/>
          </p:nvPr>
        </p:nvSpPr>
        <p:spPr/>
        <p:txBody>
          <a:bodyPr/>
          <a:lstStyle/>
          <a:p>
            <a:fld id="{15ECE2BB-3D35-48B8-AA11-13239B37CFBA}"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ECE2BB-3D35-48B8-AA11-13239B37CFBA}" type="slidenum">
              <a:rPr lang="en-US" smtClean="0"/>
              <a:pPr/>
              <a:t>19</a:t>
            </a:fld>
            <a:endParaRPr lang="en-US"/>
          </a:p>
        </p:txBody>
      </p:sp>
    </p:spTree>
    <p:extLst>
      <p:ext uri="{BB962C8B-B14F-4D97-AF65-F5344CB8AC3E}">
        <p14:creationId xmlns:p14="http://schemas.microsoft.com/office/powerpoint/2010/main" xmlns="" val="33617439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12DC9CB0-CCC3-410E-96BC-CE32B014AE96}" type="datetimeFigureOut">
              <a:rPr lang="en-US"/>
              <a:pPr>
                <a:defRPr/>
              </a:pPr>
              <a:t>12/21/2011</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1A71F294-1647-4C4B-9C82-A16E951CA1D6}" type="slidenum">
              <a:rPr lang="en-US"/>
              <a:pPr>
                <a:defRPr/>
              </a:pPr>
              <a:t>‹#›</a:t>
            </a:fld>
            <a:endParaRPr lang="en-US"/>
          </a:p>
        </p:txBody>
      </p:sp>
      <p:pic>
        <p:nvPicPr>
          <p:cNvPr id="43010" name="Picture 2" descr="http://archindy.org/criterion/files/2008/04-18/deacon-large.jpg"/>
          <p:cNvPicPr>
            <a:picLocks noChangeAspect="1" noChangeArrowheads="1"/>
          </p:cNvPicPr>
          <p:nvPr userDrawn="1"/>
        </p:nvPicPr>
        <p:blipFill>
          <a:blip r:embed="rId2" cstate="print"/>
          <a:srcRect/>
          <a:stretch>
            <a:fillRect/>
          </a:stretch>
        </p:blipFill>
        <p:spPr bwMode="auto">
          <a:xfrm>
            <a:off x="0" y="0"/>
            <a:ext cx="1066800" cy="1602359"/>
          </a:xfrm>
          <a:prstGeom prst="rect">
            <a:avLst/>
          </a:prstGeom>
          <a:ln>
            <a:noFill/>
          </a:ln>
          <a:effectLst>
            <a:softEdge rad="112500"/>
          </a:effectLst>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B9186B1-0CA6-4DB8-B180-85C529909E6C}" type="datetimeFigureOut">
              <a:rPr lang="en-US"/>
              <a:pPr>
                <a:defRPr/>
              </a:pPr>
              <a:t>12/21/2011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4B74D8A-4485-4FB9-86B0-5E5B5FFFA6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6E677AA-628C-48F6-9866-E3BAC2B142DC}" type="datetimeFigureOut">
              <a:rPr lang="en-US"/>
              <a:pPr>
                <a:defRPr/>
              </a:pPr>
              <a:t>12/21/2011</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43CFEE91-291A-49F0-91AA-3DA59967DE8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1B86408-9310-4146-A51B-6B823E70C69A}" type="datetimeFigureOut">
              <a:rPr lang="en-US"/>
              <a:pPr>
                <a:defRPr/>
              </a:pPr>
              <a:t>12/21/2011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35452B4-6F3C-4656-A791-9B88B064031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E45734D3-40A7-46E6-870D-7120F59C4A95}" type="datetimeFigureOut">
              <a:rPr lang="en-US"/>
              <a:pPr>
                <a:defRPr/>
              </a:pPr>
              <a:t>12/21/2011</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783592EE-B3CE-44B2-8336-C9694760A2ED}"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7E5D8EFD-1CD0-4F8B-B7FA-181C1BA0D838}" type="datetimeFigureOut">
              <a:rPr lang="en-US"/>
              <a:pPr>
                <a:defRPr/>
              </a:pPr>
              <a:t>12/21/2011</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EF69E868-5172-4BAC-8C09-CD2C83B97A91}"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AAA84559-6E1A-4F85-8F8E-2415A1286A5D}" type="datetimeFigureOut">
              <a:rPr lang="en-US"/>
              <a:pPr>
                <a:defRPr/>
              </a:pPr>
              <a:t>12/21/2011</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B32F2EF0-1F6C-4333-A2FD-E3A11AD2D2EA}"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C530CCA-C51C-4FE2-B467-BC9C6EE1573E}" type="datetimeFigureOut">
              <a:rPr lang="en-US"/>
              <a:pPr>
                <a:defRPr/>
              </a:pPr>
              <a:t>12/21/2011</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E93370AF-EDAF-4D4E-85FA-58022755FE6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C9500FC-679C-48AC-A491-4B667887FC6E}" type="datetimeFigureOut">
              <a:rPr lang="en-US"/>
              <a:pPr>
                <a:defRPr/>
              </a:pPr>
              <a:t>12/21/2011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14C79EF8-D6F2-4156-B75C-DEC4BDC654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62BBA9C-CB02-4AF2-80EC-9191F8C86266}" type="datetimeFigureOut">
              <a:rPr lang="en-US"/>
              <a:pPr>
                <a:defRPr/>
              </a:pPr>
              <a:t>12/21/2011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1C4E7C8-051B-416E-8DC5-959002FD936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EC53C351-A077-4AD0-8E8C-AE70F33250FF}" type="datetimeFigureOut">
              <a:rPr lang="en-US"/>
              <a:pPr>
                <a:defRPr/>
              </a:pPr>
              <a:t>12/21/2011</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69E1AB1F-BD7B-4262-BD9D-56A0ADFDB285}"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533400" y="152400"/>
            <a:ext cx="8229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defRPr>
            </a:lvl1pPr>
          </a:lstStyle>
          <a:p>
            <a:pPr>
              <a:defRPr/>
            </a:pPr>
            <a:fld id="{D6F29426-F883-43AF-BEE4-E705A828BA56}" type="datetimeFigureOut">
              <a:rPr lang="en-US"/>
              <a:pPr>
                <a:defRPr/>
              </a:pPr>
              <a:t>12/21/2011</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0" y="1006475"/>
            <a:ext cx="9144000" cy="59372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F906B9AF-8920-4051-AE02-F1775DF7EF14}" type="slidenum">
              <a:rPr lang="en-US"/>
              <a:pPr>
                <a:defRPr/>
              </a:pPr>
              <a:t>‹#›</a:t>
            </a:fld>
            <a:endParaRPr lang="en-US"/>
          </a:p>
        </p:txBody>
      </p:sp>
      <p:pic>
        <p:nvPicPr>
          <p:cNvPr id="11" name="Picture 2" descr="http://archindy.org/criterion/files/2008/04-18/deacon-large.jpg"/>
          <p:cNvPicPr>
            <a:picLocks noChangeAspect="1" noChangeArrowheads="1"/>
          </p:cNvPicPr>
          <p:nvPr userDrawn="1"/>
        </p:nvPicPr>
        <p:blipFill>
          <a:blip r:embed="rId13" cstate="print"/>
          <a:srcRect/>
          <a:stretch>
            <a:fillRect/>
          </a:stretch>
        </p:blipFill>
        <p:spPr bwMode="auto">
          <a:xfrm>
            <a:off x="8382000" y="5625416"/>
            <a:ext cx="762000" cy="1232584"/>
          </a:xfrm>
          <a:prstGeom prst="rect">
            <a:avLst/>
          </a:prstGeom>
          <a:ln>
            <a:noFill/>
          </a:ln>
          <a:effectLst>
            <a:softEdge rad="112500"/>
          </a:effectLst>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0" r:id="rId6"/>
    <p:sldLayoutId id="2147483676" r:id="rId7"/>
    <p:sldLayoutId id="2147483669" r:id="rId8"/>
    <p:sldLayoutId id="2147483677" r:id="rId9"/>
    <p:sldLayoutId id="2147483668" r:id="rId10"/>
    <p:sldLayoutId id="2147483678" r:id="rId11"/>
  </p:sldLayoutIdLst>
  <p:timing>
    <p:tnLst>
      <p:par>
        <p:cTn id="1" dur="indefinite" restart="never" nodeType="tmRoot"/>
      </p:par>
    </p:tnLst>
  </p:timing>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8D89A4"/>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748560"/>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catholiccharitiesusa.org/" TargetMode="External"/><Relationship Id="rId2" Type="http://schemas.openxmlformats.org/officeDocument/2006/relationships/hyperlink" Target="http://www.americamagazine.org/content/article.cfm?article_id=11297" TargetMode="External"/><Relationship Id="rId1" Type="http://schemas.openxmlformats.org/officeDocument/2006/relationships/slideLayout" Target="../slideLayouts/slideLayout2.xml"/><Relationship Id="rId5" Type="http://schemas.openxmlformats.org/officeDocument/2006/relationships/image" Target="../media/image5.tiff"/><Relationship Id="rId4" Type="http://schemas.openxmlformats.org/officeDocument/2006/relationships/hyperlink" Target="http://usccb.org/beliefs-and-teachings/what-we-believe/catholic-social-teaching/seven-themes-of-catholic-social-teaching.cf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hyperlink" Target="Seven%20Major%20Themes_Workshee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038600"/>
            <a:ext cx="8534400" cy="1828800"/>
          </a:xfrm>
        </p:spPr>
        <p:txBody>
          <a:bodyPr>
            <a:normAutofit/>
          </a:bodyPr>
          <a:lstStyle/>
          <a:p>
            <a:pPr algn="r" fontAlgn="auto">
              <a:spcAft>
                <a:spcPts val="0"/>
              </a:spcAft>
              <a:defRPr/>
            </a:pPr>
            <a:r>
              <a:rPr lang="en-US" dirty="0" smtClean="0"/>
              <a:t>Seven Major Themes IN</a:t>
            </a:r>
            <a:r>
              <a:rPr lang="en-US" b="1" dirty="0" smtClean="0"/>
              <a:t/>
            </a:r>
            <a:br>
              <a:rPr lang="en-US" b="1" dirty="0" smtClean="0"/>
            </a:br>
            <a:r>
              <a:rPr lang="en-US" b="1" dirty="0" smtClean="0"/>
              <a:t>Catholic Social Teaching</a:t>
            </a:r>
            <a:endParaRPr lang="en-US" b="1" dirty="0"/>
          </a:p>
        </p:txBody>
      </p:sp>
      <p:sp>
        <p:nvSpPr>
          <p:cNvPr id="13314" name="Subtitle 2"/>
          <p:cNvSpPr>
            <a:spLocks noGrp="1"/>
          </p:cNvSpPr>
          <p:nvPr>
            <p:ph type="subTitle" idx="1"/>
          </p:nvPr>
        </p:nvSpPr>
        <p:spPr>
          <a:xfrm>
            <a:off x="2362200" y="6049963"/>
            <a:ext cx="6705600" cy="685800"/>
          </a:xfrm>
        </p:spPr>
        <p:txBody>
          <a:bodyPr>
            <a:normAutofit/>
          </a:bodyPr>
          <a:lstStyle/>
          <a:p>
            <a:pPr algn="r"/>
            <a:r>
              <a:rPr lang="en-US" sz="2000" dirty="0" smtClean="0">
                <a:solidFill>
                  <a:schemeClr val="bg1"/>
                </a:solidFill>
                <a:latin typeface="Calibri" pitchFamily="34" charset="0"/>
              </a:rPr>
              <a:t>Please click to continue…</a:t>
            </a:r>
          </a:p>
        </p:txBody>
      </p:sp>
      <p:pic>
        <p:nvPicPr>
          <p:cNvPr id="1026"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 y="76200"/>
            <a:ext cx="1165412" cy="1524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12775" y="-76200"/>
            <a:ext cx="8153400" cy="990600"/>
          </a:xfrm>
        </p:spPr>
        <p:txBody>
          <a:bodyPr/>
          <a:lstStyle/>
          <a:p>
            <a:pPr algn="ctr"/>
            <a:r>
              <a:rPr lang="en-US" sz="4000" b="1" dirty="0" smtClean="0"/>
              <a:t>Rights and Responsibilities</a:t>
            </a:r>
            <a:r>
              <a:rPr lang="en-US" sz="4000" dirty="0" smtClean="0"/>
              <a:t> </a:t>
            </a:r>
          </a:p>
        </p:txBody>
      </p:sp>
      <p:sp>
        <p:nvSpPr>
          <p:cNvPr id="20482" name="Content Placeholder 2"/>
          <p:cNvSpPr>
            <a:spLocks noGrp="1"/>
          </p:cNvSpPr>
          <p:nvPr>
            <p:ph sz="quarter" idx="1"/>
          </p:nvPr>
        </p:nvSpPr>
        <p:spPr>
          <a:xfrm>
            <a:off x="609600" y="1600200"/>
            <a:ext cx="8156575" cy="5029200"/>
          </a:xfrm>
        </p:spPr>
        <p:txBody>
          <a:bodyPr/>
          <a:lstStyle/>
          <a:p>
            <a:pPr>
              <a:buFont typeface="Wingdings" pitchFamily="2" charset="2"/>
              <a:buChar char="q"/>
            </a:pPr>
            <a:r>
              <a:rPr lang="en-US" sz="2400" dirty="0" smtClean="0"/>
              <a:t>The Catholic tradition teaches that human dignity can be protected and a healthy community can be achieved only if human rights are protected and basic responsibilities are met.</a:t>
            </a:r>
          </a:p>
          <a:p>
            <a:pPr>
              <a:buFont typeface="Wingdings" pitchFamily="2" charset="2"/>
              <a:buChar char="q"/>
            </a:pPr>
            <a:r>
              <a:rPr lang="en-US" sz="2400" dirty="0" smtClean="0"/>
              <a:t>Catholic </a:t>
            </a:r>
            <a:r>
              <a:rPr lang="en-US" sz="2400" dirty="0"/>
              <a:t>social teaching recognizes three sets of </a:t>
            </a:r>
            <a:r>
              <a:rPr lang="en-US" sz="2400" dirty="0" smtClean="0"/>
              <a:t>rights:</a:t>
            </a:r>
          </a:p>
          <a:p>
            <a:pPr marL="823913" lvl="1" indent="-457200">
              <a:buFont typeface="+mj-lt"/>
              <a:buAutoNum type="arabicPeriod"/>
            </a:pPr>
            <a:r>
              <a:rPr lang="en-US" sz="2100" b="1" dirty="0"/>
              <a:t>T</a:t>
            </a:r>
            <a:r>
              <a:rPr lang="en-US" sz="2100" b="1" dirty="0" smtClean="0"/>
              <a:t>he right to life </a:t>
            </a:r>
            <a:r>
              <a:rPr lang="en-US" sz="2100" dirty="0" smtClean="0"/>
              <a:t>(</a:t>
            </a:r>
            <a:r>
              <a:rPr lang="en-US" sz="2100" dirty="0"/>
              <a:t>including food </a:t>
            </a:r>
            <a:r>
              <a:rPr lang="en-US" sz="2100" dirty="0" smtClean="0"/>
              <a:t>&amp; shelter).</a:t>
            </a:r>
          </a:p>
          <a:p>
            <a:pPr marL="823913" lvl="1" indent="-457200">
              <a:buFont typeface="+mj-lt"/>
              <a:buAutoNum type="arabicPeriod"/>
            </a:pPr>
            <a:r>
              <a:rPr lang="en-US" sz="2100" b="1" dirty="0"/>
              <a:t>E</a:t>
            </a:r>
            <a:r>
              <a:rPr lang="en-US" sz="2100" b="1" dirty="0" smtClean="0"/>
              <a:t>conomic </a:t>
            </a:r>
            <a:r>
              <a:rPr lang="en-US" sz="2100" b="1" dirty="0"/>
              <a:t>rights </a:t>
            </a:r>
            <a:r>
              <a:rPr lang="en-US" sz="2100" dirty="0"/>
              <a:t>(including education and </a:t>
            </a:r>
            <a:r>
              <a:rPr lang="en-US" sz="2100" dirty="0" smtClean="0"/>
              <a:t>employment).</a:t>
            </a:r>
          </a:p>
          <a:p>
            <a:pPr marL="823913" lvl="1" indent="-457200">
              <a:buFont typeface="+mj-lt"/>
              <a:buAutoNum type="arabicPeriod"/>
            </a:pPr>
            <a:r>
              <a:rPr lang="en-US" sz="2100" b="1" dirty="0"/>
              <a:t>P</a:t>
            </a:r>
            <a:r>
              <a:rPr lang="en-US" sz="2100" b="1" dirty="0" smtClean="0"/>
              <a:t>olitical </a:t>
            </a:r>
            <a:r>
              <a:rPr lang="en-US" sz="2100" b="1" dirty="0"/>
              <a:t>and cultural rights </a:t>
            </a:r>
            <a:r>
              <a:rPr lang="en-US" sz="2100" dirty="0"/>
              <a:t>(including religious freedom). </a:t>
            </a:r>
            <a:endParaRPr lang="en-US" sz="2100" dirty="0" smtClean="0"/>
          </a:p>
          <a:p>
            <a:pPr>
              <a:buFont typeface="Wingdings" pitchFamily="2" charset="2"/>
              <a:buChar char="q"/>
            </a:pPr>
            <a:r>
              <a:rPr lang="en-US" sz="2400" dirty="0" smtClean="0"/>
              <a:t>With </a:t>
            </a:r>
            <a:r>
              <a:rPr lang="en-US" sz="2400" dirty="0"/>
              <a:t>rights come responsibilities to others, to our families and to the common good of all.</a:t>
            </a:r>
            <a:endParaRPr lang="en-US" sz="2400" dirty="0" smtClean="0"/>
          </a:p>
          <a:p>
            <a:endParaRPr lang="en-US" dirty="0" smtClean="0"/>
          </a:p>
        </p:txBody>
      </p:sp>
      <p:grpSp>
        <p:nvGrpSpPr>
          <p:cNvPr id="13" name="Group 12"/>
          <p:cNvGrpSpPr/>
          <p:nvPr/>
        </p:nvGrpSpPr>
        <p:grpSpPr>
          <a:xfrm>
            <a:off x="533400" y="990600"/>
            <a:ext cx="8001000" cy="609600"/>
            <a:chOff x="381000" y="914400"/>
            <a:chExt cx="8001000" cy="609600"/>
          </a:xfrm>
        </p:grpSpPr>
        <p:sp>
          <p:nvSpPr>
            <p:cNvPr id="14" name="Rectangle 13"/>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15" name="Rectangle 14"/>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16" name="Rectangle 15"/>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17" name="Rectangle 16"/>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19" name="Rectangle 18"/>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0" name="Rectangle 19"/>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18" name="Rectangle 17"/>
            <p:cNvSpPr/>
            <p:nvPr/>
          </p:nvSpPr>
          <p:spPr>
            <a:xfrm>
              <a:off x="2667000" y="914400"/>
              <a:ext cx="1143000" cy="609600"/>
            </a:xfrm>
            <a:prstGeom prst="rect">
              <a:avLst/>
            </a:prstGeom>
            <a:solidFill>
              <a:schemeClr val="accent1">
                <a:lumMod val="40000"/>
                <a:lumOff val="60000"/>
              </a:schemeClr>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grpSp>
      <p:pic>
        <p:nvPicPr>
          <p:cNvPr id="12"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C:\Users\billstein22\AppData\Local\Temp\attachment.ashx.tif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02812" y="5638800"/>
            <a:ext cx="815788" cy="1143000"/>
          </a:xfrm>
          <a:prstGeom prst="rect">
            <a:avLst/>
          </a:prstGeom>
          <a:noFill/>
          <a:extLst>
            <a:ext uri="{909E8E84-426E-40DD-AFC4-6F175D3DCCD1}">
              <a14:hiddenFill xmlns:a14="http://schemas.microsoft.com/office/drawing/2010/main" xmlns="">
                <a:solidFill>
                  <a:srgbClr val="FFFFFF"/>
                </a:solidFill>
              </a14:hiddenFill>
            </a:ext>
          </a:extLst>
        </p:spPr>
      </p:pic>
      <p:sp>
        <p:nvSpPr>
          <p:cNvPr id="31" name="Rounded Rectangle 30"/>
          <p:cNvSpPr/>
          <p:nvPr/>
        </p:nvSpPr>
        <p:spPr>
          <a:xfrm>
            <a:off x="838200" y="4724400"/>
            <a:ext cx="7543800" cy="74295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Content Placeholder 2"/>
          <p:cNvSpPr>
            <a:spLocks noGrp="1"/>
          </p:cNvSpPr>
          <p:nvPr>
            <p:ph sz="quarter" idx="1"/>
          </p:nvPr>
        </p:nvSpPr>
        <p:spPr>
          <a:xfrm>
            <a:off x="533400" y="1600200"/>
            <a:ext cx="8382000" cy="4953000"/>
          </a:xfrm>
        </p:spPr>
        <p:txBody>
          <a:bodyPr/>
          <a:lstStyle/>
          <a:p>
            <a:pPr>
              <a:buNone/>
            </a:pPr>
            <a:r>
              <a:rPr lang="en-US" sz="2100" dirty="0" smtClean="0"/>
              <a:t>While working at a soup kitchen, you notice an impoverished man praying</a:t>
            </a:r>
          </a:p>
          <a:p>
            <a:pPr>
              <a:buNone/>
            </a:pPr>
            <a:r>
              <a:rPr lang="en-US" sz="2100" dirty="0" smtClean="0"/>
              <a:t>before eating his meal.  Though he is sitting alone and speaking quietly, you</a:t>
            </a:r>
          </a:p>
          <a:p>
            <a:pPr>
              <a:buNone/>
            </a:pPr>
            <a:r>
              <a:rPr lang="en-US" sz="2100" dirty="0" smtClean="0"/>
              <a:t>are able to discern that he is praying to a non-Christian God.  A fellow</a:t>
            </a:r>
          </a:p>
          <a:p>
            <a:pPr>
              <a:buNone/>
            </a:pPr>
            <a:r>
              <a:rPr lang="en-US" sz="2100" dirty="0" smtClean="0"/>
              <a:t>volunteer, who happens to be a devout Catholic, becomes noticeably</a:t>
            </a:r>
          </a:p>
          <a:p>
            <a:pPr>
              <a:buNone/>
            </a:pPr>
            <a:r>
              <a:rPr lang="en-US" sz="2100" dirty="0" smtClean="0"/>
              <a:t>concerned and asks if the man should be confronted.  Please select the most</a:t>
            </a:r>
          </a:p>
          <a:p>
            <a:pPr>
              <a:buNone/>
            </a:pPr>
            <a:r>
              <a:rPr lang="en-US" sz="2100" dirty="0" smtClean="0"/>
              <a:t>appropriate response from the following options:</a:t>
            </a:r>
          </a:p>
          <a:p>
            <a:pPr marL="823913" lvl="1" indent="-457200">
              <a:buFont typeface="+mj-lt"/>
              <a:buAutoNum type="alphaLcParenR"/>
            </a:pPr>
            <a:r>
              <a:rPr lang="en-US" sz="2000" dirty="0" smtClean="0"/>
              <a:t>Tell the volunteer that the man may be able to stay depending on his religious beliefs.</a:t>
            </a:r>
          </a:p>
          <a:p>
            <a:pPr marL="823913" lvl="1" indent="-457200">
              <a:buFont typeface="+mj-lt"/>
              <a:buAutoNum type="alphaLcParenR"/>
            </a:pPr>
            <a:r>
              <a:rPr lang="en-US" sz="2000" dirty="0" smtClean="0"/>
              <a:t>Remind the volunteer that the man has a right to express his religious beliefs, regardless of the nature of those beliefs.</a:t>
            </a:r>
          </a:p>
          <a:p>
            <a:pPr marL="823913" lvl="1" indent="-457200">
              <a:buFont typeface="+mj-lt"/>
              <a:buAutoNum type="alphaLcParenR"/>
            </a:pPr>
            <a:r>
              <a:rPr lang="en-US" sz="2000" dirty="0" smtClean="0"/>
              <a:t>Assure the volunteer that the man will be asked to leave immediately </a:t>
            </a:r>
          </a:p>
          <a:p>
            <a:pPr marL="823913" lvl="1" indent="-457200">
              <a:buNone/>
            </a:pPr>
            <a:r>
              <a:rPr lang="en-US" sz="2000" dirty="0" smtClean="0"/>
              <a:t>	after he finishes eating.</a:t>
            </a:r>
            <a:endParaRPr lang="en-US" dirty="0" smtClean="0"/>
          </a:p>
        </p:txBody>
      </p:sp>
      <p:sp>
        <p:nvSpPr>
          <p:cNvPr id="22529" name="Title 1"/>
          <p:cNvSpPr>
            <a:spLocks noGrp="1"/>
          </p:cNvSpPr>
          <p:nvPr>
            <p:ph type="title"/>
          </p:nvPr>
        </p:nvSpPr>
        <p:spPr>
          <a:xfrm>
            <a:off x="457200" y="152400"/>
            <a:ext cx="8232775" cy="609600"/>
          </a:xfrm>
        </p:spPr>
        <p:txBody>
          <a:bodyPr/>
          <a:lstStyle/>
          <a:p>
            <a:pPr algn="ctr"/>
            <a:r>
              <a:rPr lang="en-US" sz="3600" b="1" dirty="0" smtClean="0"/>
              <a:t>Rights and Responsibilities</a:t>
            </a:r>
            <a:r>
              <a:rPr lang="en-US" sz="3600" dirty="0" smtClean="0"/>
              <a:t>- Application</a:t>
            </a:r>
          </a:p>
        </p:txBody>
      </p:sp>
      <p:grpSp>
        <p:nvGrpSpPr>
          <p:cNvPr id="22" name="Group 21"/>
          <p:cNvGrpSpPr/>
          <p:nvPr/>
        </p:nvGrpSpPr>
        <p:grpSpPr>
          <a:xfrm>
            <a:off x="533400" y="990600"/>
            <a:ext cx="8001000" cy="609600"/>
            <a:chOff x="381000" y="914400"/>
            <a:chExt cx="8001000" cy="609600"/>
          </a:xfrm>
        </p:grpSpPr>
        <p:sp>
          <p:nvSpPr>
            <p:cNvPr id="23" name="Rectangle 22"/>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24" name="Rectangle 23"/>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25" name="Rectangle 24"/>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26" name="Rectangle 25"/>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27" name="Rectangle 26"/>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8" name="Rectangle 27"/>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29" name="Rectangle 28"/>
            <p:cNvSpPr/>
            <p:nvPr/>
          </p:nvSpPr>
          <p:spPr>
            <a:xfrm>
              <a:off x="2667000" y="914400"/>
              <a:ext cx="1143000" cy="609600"/>
            </a:xfrm>
            <a:prstGeom prst="rect">
              <a:avLst/>
            </a:prstGeom>
            <a:solidFill>
              <a:schemeClr val="accent1">
                <a:lumMod val="40000"/>
                <a:lumOff val="60000"/>
              </a:schemeClr>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grpSp>
      <p:sp>
        <p:nvSpPr>
          <p:cNvPr id="32" name="Multiply 31"/>
          <p:cNvSpPr/>
          <p:nvPr/>
        </p:nvSpPr>
        <p:spPr>
          <a:xfrm>
            <a:off x="838200" y="4800600"/>
            <a:ext cx="457200" cy="3810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914648" y="6248400"/>
            <a:ext cx="5022529" cy="461665"/>
          </a:xfrm>
          <a:prstGeom prst="rect">
            <a:avLst/>
          </a:prstGeom>
          <a:noFill/>
        </p:spPr>
        <p:txBody>
          <a:bodyPr wrap="none" rtlCol="0">
            <a:spAutoFit/>
          </a:bodyPr>
          <a:lstStyle/>
          <a:p>
            <a:pPr marL="0" lvl="1"/>
            <a:r>
              <a:rPr lang="en-US" sz="24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Click again for the best response</a:t>
            </a:r>
          </a:p>
        </p:txBody>
      </p:sp>
    </p:spTree>
    <p:extLst>
      <p:ext uri="{BB962C8B-B14F-4D97-AF65-F5344CB8AC3E}">
        <p14:creationId xmlns:p14="http://schemas.microsoft.com/office/powerpoint/2010/main" xmlns="" val="488657079"/>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530">
                                            <p:txEl>
                                              <p:pRg st="6" end="6"/>
                                            </p:txEl>
                                          </p:spTgt>
                                        </p:tgtEl>
                                        <p:attrNameLst>
                                          <p:attrName>style.visibility</p:attrName>
                                        </p:attrNameLst>
                                      </p:cBhvr>
                                      <p:to>
                                        <p:strVal val="visible"/>
                                      </p:to>
                                    </p:set>
                                    <p:animEffect transition="in" filter="fade">
                                      <p:cBhvr>
                                        <p:cTn id="7" dur="1000"/>
                                        <p:tgtEl>
                                          <p:spTgt spid="22530">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530">
                                            <p:txEl>
                                              <p:pRg st="7" end="7"/>
                                            </p:txEl>
                                          </p:spTgt>
                                        </p:tgtEl>
                                        <p:attrNameLst>
                                          <p:attrName>style.visibility</p:attrName>
                                        </p:attrNameLst>
                                      </p:cBhvr>
                                      <p:to>
                                        <p:strVal val="visible"/>
                                      </p:to>
                                    </p:set>
                                    <p:animEffect transition="in" filter="fade">
                                      <p:cBhvr>
                                        <p:cTn id="12" dur="1000"/>
                                        <p:tgtEl>
                                          <p:spTgt spid="22530">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530">
                                            <p:txEl>
                                              <p:pRg st="8" end="8"/>
                                            </p:txEl>
                                          </p:spTgt>
                                        </p:tgtEl>
                                        <p:attrNameLst>
                                          <p:attrName>style.visibility</p:attrName>
                                        </p:attrNameLst>
                                      </p:cBhvr>
                                      <p:to>
                                        <p:strVal val="visible"/>
                                      </p:to>
                                    </p:set>
                                    <p:animEffect transition="in" filter="fade">
                                      <p:cBhvr>
                                        <p:cTn id="17" dur="1000"/>
                                        <p:tgtEl>
                                          <p:spTgt spid="22530">
                                            <p:txEl>
                                              <p:pRg st="8" end="8"/>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2530">
                                            <p:txEl>
                                              <p:pRg st="9" end="9"/>
                                            </p:txEl>
                                          </p:spTgt>
                                        </p:tgtEl>
                                        <p:attrNameLst>
                                          <p:attrName>style.visibility</p:attrName>
                                        </p:attrNameLst>
                                      </p:cBhvr>
                                      <p:to>
                                        <p:strVal val="visible"/>
                                      </p:to>
                                    </p:set>
                                    <p:animEffect transition="in" filter="fade">
                                      <p:cBhvr>
                                        <p:cTn id="20" dur="1000"/>
                                        <p:tgtEl>
                                          <p:spTgt spid="22530">
                                            <p:txEl>
                                              <p:pRg st="9" end="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1000"/>
                                        <p:tgtEl>
                                          <p:spTgt spid="35"/>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6575" cy="533400"/>
          </a:xfrm>
        </p:spPr>
        <p:txBody>
          <a:bodyPr>
            <a:normAutofit fontScale="90000"/>
          </a:bodyPr>
          <a:lstStyle/>
          <a:p>
            <a:pPr algn="ctr" fontAlgn="auto">
              <a:spcAft>
                <a:spcPts val="0"/>
              </a:spcAft>
              <a:defRPr/>
            </a:pPr>
            <a:r>
              <a:rPr lang="en-US" b="1" dirty="0" smtClean="0"/>
              <a:t>Option for the Poor &amp; Vulnerable</a:t>
            </a:r>
            <a:r>
              <a:rPr lang="en-US" dirty="0" smtClean="0"/>
              <a:t> </a:t>
            </a:r>
            <a:endParaRPr lang="en-US" dirty="0"/>
          </a:p>
        </p:txBody>
      </p:sp>
      <p:sp>
        <p:nvSpPr>
          <p:cNvPr id="23554" name="Content Placeholder 2"/>
          <p:cNvSpPr>
            <a:spLocks noGrp="1"/>
          </p:cNvSpPr>
          <p:nvPr>
            <p:ph sz="quarter" idx="1"/>
          </p:nvPr>
        </p:nvSpPr>
        <p:spPr>
          <a:xfrm>
            <a:off x="612775" y="1600200"/>
            <a:ext cx="8153400" cy="4495800"/>
          </a:xfrm>
        </p:spPr>
        <p:txBody>
          <a:bodyPr/>
          <a:lstStyle/>
          <a:p>
            <a:pPr>
              <a:buFont typeface="Wingdings" pitchFamily="2" charset="2"/>
              <a:buChar char="q"/>
            </a:pPr>
            <a:r>
              <a:rPr lang="en-US" sz="2800" dirty="0"/>
              <a:t>While the common good embraces all, those who are weak, vulnerable, and most in need deserve </a:t>
            </a:r>
            <a:r>
              <a:rPr lang="en-US" sz="2800" b="1" dirty="0"/>
              <a:t>preferential </a:t>
            </a:r>
            <a:r>
              <a:rPr lang="en-US" sz="2800" b="1" dirty="0" smtClean="0"/>
              <a:t>concern</a:t>
            </a:r>
            <a:r>
              <a:rPr lang="en-US" sz="2800" dirty="0" smtClean="0"/>
              <a:t>.</a:t>
            </a:r>
          </a:p>
          <a:p>
            <a:pPr>
              <a:buFont typeface="Wingdings" pitchFamily="2" charset="2"/>
              <a:buChar char="q"/>
            </a:pPr>
            <a:r>
              <a:rPr lang="en-US" sz="2800" dirty="0" smtClean="0"/>
              <a:t>This </a:t>
            </a:r>
            <a:r>
              <a:rPr lang="en-US" sz="2800" dirty="0"/>
              <a:t>preferential option for the poor and </a:t>
            </a:r>
            <a:r>
              <a:rPr lang="en-US" sz="2800" dirty="0" smtClean="0"/>
              <a:t>vulnerable includes </a:t>
            </a:r>
            <a:r>
              <a:rPr lang="en-US" sz="2800" dirty="0"/>
              <a:t>all who are marginalized in our nation and beyond—unborn children, persons with disabilities, the elderly and terminally ill, and victims of injustice and oppression.</a:t>
            </a:r>
            <a:endParaRPr lang="en-US" sz="2800" dirty="0" smtClean="0"/>
          </a:p>
        </p:txBody>
      </p:sp>
      <p:grpSp>
        <p:nvGrpSpPr>
          <p:cNvPr id="13" name="Group 12"/>
          <p:cNvGrpSpPr/>
          <p:nvPr/>
        </p:nvGrpSpPr>
        <p:grpSpPr>
          <a:xfrm>
            <a:off x="533400" y="990600"/>
            <a:ext cx="8001000" cy="609600"/>
            <a:chOff x="381000" y="914400"/>
            <a:chExt cx="8001000" cy="609600"/>
          </a:xfrm>
        </p:grpSpPr>
        <p:sp>
          <p:nvSpPr>
            <p:cNvPr id="14" name="Rectangle 13"/>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15" name="Rectangle 14"/>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16" name="Rectangle 15"/>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18" name="Rectangle 17"/>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19" name="Rectangle 18"/>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0" name="Rectangle 19"/>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17" name="Rectangle 16"/>
            <p:cNvSpPr/>
            <p:nvPr/>
          </p:nvSpPr>
          <p:spPr>
            <a:xfrm>
              <a:off x="3810000" y="914400"/>
              <a:ext cx="1143000" cy="609600"/>
            </a:xfrm>
            <a:prstGeom prst="rect">
              <a:avLst/>
            </a:prstGeom>
            <a:solidFill>
              <a:srgbClr val="DDDCE4"/>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grpSp>
      <p:pic>
        <p:nvPicPr>
          <p:cNvPr id="12"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p:cNvSpPr/>
          <p:nvPr/>
        </p:nvSpPr>
        <p:spPr>
          <a:xfrm>
            <a:off x="914400" y="4876800"/>
            <a:ext cx="7200495" cy="457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Content Placeholder 2"/>
          <p:cNvSpPr>
            <a:spLocks noGrp="1"/>
          </p:cNvSpPr>
          <p:nvPr>
            <p:ph sz="quarter" idx="1"/>
          </p:nvPr>
        </p:nvSpPr>
        <p:spPr>
          <a:xfrm>
            <a:off x="612775" y="1600200"/>
            <a:ext cx="8153400" cy="5029200"/>
          </a:xfrm>
        </p:spPr>
        <p:txBody>
          <a:bodyPr/>
          <a:lstStyle/>
          <a:p>
            <a:pPr>
              <a:spcBef>
                <a:spcPts val="0"/>
              </a:spcBef>
              <a:buNone/>
            </a:pPr>
            <a:r>
              <a:rPr lang="en-US" sz="2600" dirty="0" smtClean="0"/>
              <a:t>A man comes into your offices for therapy. You</a:t>
            </a:r>
          </a:p>
          <a:p>
            <a:pPr>
              <a:spcBef>
                <a:spcPts val="0"/>
              </a:spcBef>
              <a:buNone/>
            </a:pPr>
            <a:r>
              <a:rPr lang="en-US" sz="2600" dirty="0" smtClean="0"/>
              <a:t>remember having seen him at a local homeless shelter a</a:t>
            </a:r>
          </a:p>
          <a:p>
            <a:pPr>
              <a:spcBef>
                <a:spcPts val="0"/>
              </a:spcBef>
              <a:buNone/>
            </a:pPr>
            <a:r>
              <a:rPr lang="en-US" sz="2600" dirty="0" smtClean="0"/>
              <a:t>few months ago. You know that this man will be unable</a:t>
            </a:r>
          </a:p>
          <a:p>
            <a:pPr>
              <a:spcBef>
                <a:spcPts val="0"/>
              </a:spcBef>
              <a:buNone/>
            </a:pPr>
            <a:r>
              <a:rPr lang="en-US" sz="2600" dirty="0" smtClean="0"/>
              <a:t>to pay for therapy. Which option best reflects the</a:t>
            </a:r>
          </a:p>
          <a:p>
            <a:pPr>
              <a:spcBef>
                <a:spcPts val="0"/>
              </a:spcBef>
              <a:buNone/>
            </a:pPr>
            <a:r>
              <a:rPr lang="en-US" sz="2600" dirty="0" smtClean="0"/>
              <a:t>previous theme? </a:t>
            </a:r>
          </a:p>
          <a:p>
            <a:pPr marL="823913" lvl="1" indent="-457200">
              <a:buFont typeface="+mj-lt"/>
              <a:buAutoNum type="alphaLcParenR"/>
            </a:pPr>
            <a:r>
              <a:rPr lang="en-US" sz="2300" dirty="0" smtClean="0"/>
              <a:t>Refuse to treat the man because he will not be able to pay for therapy.</a:t>
            </a:r>
          </a:p>
          <a:p>
            <a:pPr marL="823913" lvl="1" indent="-457200">
              <a:buFont typeface="+mj-lt"/>
              <a:buAutoNum type="alphaLcParenR"/>
            </a:pPr>
            <a:r>
              <a:rPr lang="en-US" sz="2300" dirty="0" smtClean="0"/>
              <a:t>Treat the man only if he promises to pay at a later date.</a:t>
            </a:r>
          </a:p>
          <a:p>
            <a:pPr marL="823913" lvl="1" indent="-457200">
              <a:buFont typeface="+mj-lt"/>
              <a:buAutoNum type="alphaLcParenR"/>
            </a:pPr>
            <a:r>
              <a:rPr lang="en-US" sz="2300" dirty="0" smtClean="0"/>
              <a:t>Offer to treat the man at a rate he can afford.</a:t>
            </a:r>
          </a:p>
          <a:p>
            <a:pPr marL="823913" lvl="1" indent="-457200">
              <a:buFont typeface="+mj-lt"/>
              <a:buAutoNum type="alphaLcParenR"/>
            </a:pPr>
            <a:r>
              <a:rPr lang="en-US" sz="2300" dirty="0" smtClean="0"/>
              <a:t>Before treatment, ask him how he will be paying for the therapy.</a:t>
            </a:r>
          </a:p>
        </p:txBody>
      </p:sp>
      <p:sp>
        <p:nvSpPr>
          <p:cNvPr id="25601" name="Title 1"/>
          <p:cNvSpPr>
            <a:spLocks noGrp="1"/>
          </p:cNvSpPr>
          <p:nvPr>
            <p:ph type="title"/>
          </p:nvPr>
        </p:nvSpPr>
        <p:spPr>
          <a:xfrm>
            <a:off x="0" y="76200"/>
            <a:ext cx="9144000" cy="685800"/>
          </a:xfrm>
        </p:spPr>
        <p:txBody>
          <a:bodyPr anchor="ctr"/>
          <a:lstStyle/>
          <a:p>
            <a:pPr algn="ctr"/>
            <a:r>
              <a:rPr lang="en-US" sz="3600" b="1" dirty="0" smtClean="0"/>
              <a:t>Option for the Poor &amp; Vulnerable </a:t>
            </a:r>
            <a:r>
              <a:rPr lang="en-US" sz="3600" dirty="0" smtClean="0"/>
              <a:t>- Application </a:t>
            </a:r>
          </a:p>
        </p:txBody>
      </p:sp>
      <p:grpSp>
        <p:nvGrpSpPr>
          <p:cNvPr id="21" name="Group 20"/>
          <p:cNvGrpSpPr/>
          <p:nvPr/>
        </p:nvGrpSpPr>
        <p:grpSpPr>
          <a:xfrm>
            <a:off x="533400" y="990600"/>
            <a:ext cx="8001000" cy="609600"/>
            <a:chOff x="381000" y="914400"/>
            <a:chExt cx="8001000" cy="609600"/>
          </a:xfrm>
        </p:grpSpPr>
        <p:sp>
          <p:nvSpPr>
            <p:cNvPr id="22" name="Rectangle 21"/>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23" name="Rectangle 22"/>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24" name="Rectangle 23"/>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25" name="Rectangle 24"/>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26" name="Rectangle 25"/>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7" name="Rectangle 26"/>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28" name="Rectangle 27"/>
            <p:cNvSpPr/>
            <p:nvPr/>
          </p:nvSpPr>
          <p:spPr>
            <a:xfrm>
              <a:off x="3810000" y="914400"/>
              <a:ext cx="1143000" cy="609600"/>
            </a:xfrm>
            <a:prstGeom prst="rect">
              <a:avLst/>
            </a:prstGeom>
            <a:solidFill>
              <a:srgbClr val="DDDCE4"/>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grpSp>
      <p:sp>
        <p:nvSpPr>
          <p:cNvPr id="31" name="Multiply 30"/>
          <p:cNvSpPr/>
          <p:nvPr/>
        </p:nvSpPr>
        <p:spPr>
          <a:xfrm>
            <a:off x="914400" y="4953000"/>
            <a:ext cx="457200" cy="3810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514600" y="6320135"/>
            <a:ext cx="5022529" cy="461665"/>
          </a:xfrm>
          <a:prstGeom prst="rect">
            <a:avLst/>
          </a:prstGeom>
          <a:noFill/>
        </p:spPr>
        <p:txBody>
          <a:bodyPr wrap="none" rtlCol="0">
            <a:spAutoFit/>
          </a:bodyPr>
          <a:lstStyle/>
          <a:p>
            <a:pPr marL="0" lvl="1"/>
            <a:r>
              <a:rPr lang="en-US" sz="24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Click again for the best response</a:t>
            </a:r>
          </a:p>
        </p:txBody>
      </p:sp>
      <p:pic>
        <p:nvPicPr>
          <p:cNvPr id="15"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602">
                                            <p:txEl>
                                              <p:pRg st="5" end="5"/>
                                            </p:txEl>
                                          </p:spTgt>
                                        </p:tgtEl>
                                        <p:attrNameLst>
                                          <p:attrName>style.visibility</p:attrName>
                                        </p:attrNameLst>
                                      </p:cBhvr>
                                      <p:to>
                                        <p:strVal val="visible"/>
                                      </p:to>
                                    </p:set>
                                    <p:animEffect transition="in" filter="fade">
                                      <p:cBhvr>
                                        <p:cTn id="7" dur="2000"/>
                                        <p:tgtEl>
                                          <p:spTgt spid="2560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602">
                                            <p:txEl>
                                              <p:pRg st="6" end="6"/>
                                            </p:txEl>
                                          </p:spTgt>
                                        </p:tgtEl>
                                        <p:attrNameLst>
                                          <p:attrName>style.visibility</p:attrName>
                                        </p:attrNameLst>
                                      </p:cBhvr>
                                      <p:to>
                                        <p:strVal val="visible"/>
                                      </p:to>
                                    </p:set>
                                    <p:animEffect transition="in" filter="fade">
                                      <p:cBhvr>
                                        <p:cTn id="12" dur="2000"/>
                                        <p:tgtEl>
                                          <p:spTgt spid="25602">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602">
                                            <p:txEl>
                                              <p:pRg st="7" end="7"/>
                                            </p:txEl>
                                          </p:spTgt>
                                        </p:tgtEl>
                                        <p:attrNameLst>
                                          <p:attrName>style.visibility</p:attrName>
                                        </p:attrNameLst>
                                      </p:cBhvr>
                                      <p:to>
                                        <p:strVal val="visible"/>
                                      </p:to>
                                    </p:set>
                                    <p:animEffect transition="in" filter="fade">
                                      <p:cBhvr>
                                        <p:cTn id="17" dur="2000"/>
                                        <p:tgtEl>
                                          <p:spTgt spid="25602">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602">
                                            <p:txEl>
                                              <p:pRg st="8" end="8"/>
                                            </p:txEl>
                                          </p:spTgt>
                                        </p:tgtEl>
                                        <p:attrNameLst>
                                          <p:attrName>style.visibility</p:attrName>
                                        </p:attrNameLst>
                                      </p:cBhvr>
                                      <p:to>
                                        <p:strVal val="visible"/>
                                      </p:to>
                                    </p:set>
                                    <p:animEffect transition="in" filter="fade">
                                      <p:cBhvr>
                                        <p:cTn id="22" dur="2000"/>
                                        <p:tgtEl>
                                          <p:spTgt spid="2560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xEl>
                                              <p:pRg st="0" end="0"/>
                                            </p:txEl>
                                          </p:spTgt>
                                        </p:tgtEl>
                                        <p:attrNameLst>
                                          <p:attrName>style.visibility</p:attrName>
                                        </p:attrNameLst>
                                      </p:cBhvr>
                                      <p:to>
                                        <p:strVal val="visible"/>
                                      </p:to>
                                    </p:set>
                                    <p:animEffect transition="in" filter="fade">
                                      <p:cBhvr>
                                        <p:cTn id="27" dur="1000"/>
                                        <p:tgtEl>
                                          <p:spTgt spid="3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fontAlgn="auto">
              <a:spcAft>
                <a:spcPts val="0"/>
              </a:spcAft>
              <a:defRPr/>
            </a:pPr>
            <a:r>
              <a:rPr lang="en-US" sz="3600" b="1" dirty="0" smtClean="0"/>
              <a:t>The Dignity of Work &amp; the Rights of Workers</a:t>
            </a:r>
            <a:r>
              <a:rPr lang="en-US" sz="3600" dirty="0" smtClean="0"/>
              <a:t> </a:t>
            </a:r>
            <a:endParaRPr lang="en-US" sz="3600" dirty="0"/>
          </a:p>
        </p:txBody>
      </p:sp>
      <p:sp>
        <p:nvSpPr>
          <p:cNvPr id="14338" name="Content Placeholder 2"/>
          <p:cNvSpPr>
            <a:spLocks noGrp="1"/>
          </p:cNvSpPr>
          <p:nvPr>
            <p:ph sz="quarter" idx="1"/>
          </p:nvPr>
        </p:nvSpPr>
        <p:spPr>
          <a:xfrm>
            <a:off x="612775" y="1600200"/>
            <a:ext cx="8153400" cy="4495800"/>
          </a:xfrm>
        </p:spPr>
        <p:txBody>
          <a:bodyPr/>
          <a:lstStyle/>
          <a:p>
            <a:r>
              <a:rPr lang="en-US" dirty="0" smtClean="0"/>
              <a:t>The economy must serve people, not the other way around.  Work is more than a way to make a living; it is a form of continuing participation in God's creation.</a:t>
            </a:r>
          </a:p>
          <a:p>
            <a:r>
              <a:rPr lang="en-US" dirty="0" smtClean="0"/>
              <a:t>If the dignity of work is to be protected, then the basic rights of workers must be respected--the right to productive work, to decent and fair wages, to the organization and joining of unions, to private property, and to economic initiative.</a:t>
            </a:r>
          </a:p>
        </p:txBody>
      </p:sp>
      <p:grpSp>
        <p:nvGrpSpPr>
          <p:cNvPr id="13" name="Group 12"/>
          <p:cNvGrpSpPr/>
          <p:nvPr/>
        </p:nvGrpSpPr>
        <p:grpSpPr>
          <a:xfrm>
            <a:off x="533400" y="990600"/>
            <a:ext cx="8001000" cy="609600"/>
            <a:chOff x="381000" y="914400"/>
            <a:chExt cx="8001000" cy="609600"/>
          </a:xfrm>
        </p:grpSpPr>
        <p:sp>
          <p:nvSpPr>
            <p:cNvPr id="14" name="Rectangle 13"/>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15" name="Rectangle 14"/>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17" name="Rectangle 16"/>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18" name="Rectangle 17"/>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19" name="Rectangle 18"/>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0" name="Rectangle 19"/>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16" name="Rectangle 15"/>
            <p:cNvSpPr/>
            <p:nvPr/>
          </p:nvSpPr>
          <p:spPr>
            <a:xfrm>
              <a:off x="4953000" y="914400"/>
              <a:ext cx="1143000" cy="609600"/>
            </a:xfrm>
            <a:prstGeom prst="rect">
              <a:avLst/>
            </a:prstGeom>
            <a:solidFill>
              <a:srgbClr val="FFE389"/>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grpSp>
      <p:pic>
        <p:nvPicPr>
          <p:cNvPr id="12"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777132" y="5226050"/>
            <a:ext cx="7276695" cy="59055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a:spLocks noGrp="1"/>
          </p:cNvSpPr>
          <p:nvPr>
            <p:ph sz="quarter" idx="1"/>
          </p:nvPr>
        </p:nvSpPr>
        <p:spPr>
          <a:xfrm>
            <a:off x="457200" y="1600200"/>
            <a:ext cx="8385175" cy="4648200"/>
          </a:xfrm>
        </p:spPr>
        <p:txBody>
          <a:bodyPr/>
          <a:lstStyle/>
          <a:p>
            <a:pPr>
              <a:spcBef>
                <a:spcPts val="0"/>
              </a:spcBef>
              <a:buNone/>
            </a:pPr>
            <a:r>
              <a:rPr lang="en-US" sz="2600" dirty="0" smtClean="0"/>
              <a:t>While talking with a custodian, you learn that she is not being</a:t>
            </a:r>
          </a:p>
          <a:p>
            <a:pPr>
              <a:spcBef>
                <a:spcPts val="0"/>
              </a:spcBef>
              <a:buNone/>
            </a:pPr>
            <a:r>
              <a:rPr lang="en-US" sz="2600" dirty="0" smtClean="0"/>
              <a:t>granted the same medical benefits that are typically given to</a:t>
            </a:r>
          </a:p>
          <a:p>
            <a:pPr>
              <a:spcBef>
                <a:spcPts val="0"/>
              </a:spcBef>
              <a:buNone/>
            </a:pPr>
            <a:r>
              <a:rPr lang="en-US" sz="2600" dirty="0" smtClean="0"/>
              <a:t>employees in her position. She is afraid to speak up to her</a:t>
            </a:r>
          </a:p>
          <a:p>
            <a:pPr>
              <a:spcBef>
                <a:spcPts val="0"/>
              </a:spcBef>
              <a:buNone/>
            </a:pPr>
            <a:r>
              <a:rPr lang="en-US" sz="2600" dirty="0" smtClean="0"/>
              <a:t>supervisor in fear of potentially being fired. Which of the</a:t>
            </a:r>
          </a:p>
          <a:p>
            <a:pPr>
              <a:spcBef>
                <a:spcPts val="0"/>
              </a:spcBef>
              <a:buNone/>
            </a:pPr>
            <a:r>
              <a:rPr lang="en-US" sz="2600" dirty="0" smtClean="0"/>
              <a:t>following options best reflects the previous theme?</a:t>
            </a:r>
          </a:p>
          <a:p>
            <a:pPr marL="823913" lvl="1" indent="-457200">
              <a:buFont typeface="+mj-lt"/>
              <a:buAutoNum type="alphaLcParenR"/>
            </a:pPr>
            <a:r>
              <a:rPr lang="en-US" sz="2200" dirty="0" smtClean="0"/>
              <a:t>Report the discrepancy with the expectation that you will somehow be compensated.</a:t>
            </a:r>
          </a:p>
          <a:p>
            <a:pPr marL="823913" lvl="1" indent="-457200">
              <a:buFont typeface="+mj-lt"/>
              <a:buAutoNum type="alphaLcParenR"/>
            </a:pPr>
            <a:r>
              <a:rPr lang="en-US" sz="2200" dirty="0" smtClean="0"/>
              <a:t>Advise the woman to do less work until she is granted her benefits.</a:t>
            </a:r>
          </a:p>
          <a:p>
            <a:pPr marL="823913" lvl="1" indent="-457200">
              <a:buFont typeface="+mj-lt"/>
              <a:buAutoNum type="alphaLcParenR"/>
            </a:pPr>
            <a:r>
              <a:rPr lang="en-US" sz="2200" dirty="0" smtClean="0"/>
              <a:t>Ignore the discrepancy since you are unaffected by her situation.</a:t>
            </a:r>
          </a:p>
          <a:p>
            <a:pPr marL="823913" lvl="1" indent="-457200">
              <a:buFont typeface="+mj-lt"/>
              <a:buAutoNum type="alphaLcParenR"/>
            </a:pPr>
            <a:r>
              <a:rPr lang="en-US" sz="2200" dirty="0" smtClean="0"/>
              <a:t>Report the discrepancy.</a:t>
            </a:r>
          </a:p>
        </p:txBody>
      </p:sp>
      <p:sp>
        <p:nvSpPr>
          <p:cNvPr id="16385" name="Title 1"/>
          <p:cNvSpPr>
            <a:spLocks noGrp="1"/>
          </p:cNvSpPr>
          <p:nvPr>
            <p:ph type="title"/>
          </p:nvPr>
        </p:nvSpPr>
        <p:spPr>
          <a:xfrm>
            <a:off x="0" y="152400"/>
            <a:ext cx="9144000" cy="609600"/>
          </a:xfrm>
        </p:spPr>
        <p:txBody>
          <a:bodyPr/>
          <a:lstStyle/>
          <a:p>
            <a:pPr algn="ctr"/>
            <a:r>
              <a:rPr lang="en-US" sz="3500" b="1" dirty="0" smtClean="0"/>
              <a:t>The Dignity of Work &amp; the </a:t>
            </a:r>
            <a:br>
              <a:rPr lang="en-US" sz="3500" b="1" dirty="0" smtClean="0"/>
            </a:br>
            <a:r>
              <a:rPr lang="en-US" sz="3500" b="1" dirty="0" smtClean="0"/>
              <a:t>Rights of Workers </a:t>
            </a:r>
            <a:r>
              <a:rPr lang="en-US" sz="3500" dirty="0" smtClean="0"/>
              <a:t>– Application</a:t>
            </a:r>
          </a:p>
        </p:txBody>
      </p:sp>
      <p:grpSp>
        <p:nvGrpSpPr>
          <p:cNvPr id="22" name="Group 21"/>
          <p:cNvGrpSpPr/>
          <p:nvPr/>
        </p:nvGrpSpPr>
        <p:grpSpPr>
          <a:xfrm>
            <a:off x="533400" y="990600"/>
            <a:ext cx="8001000" cy="609600"/>
            <a:chOff x="381000" y="914400"/>
            <a:chExt cx="8001000" cy="609600"/>
          </a:xfrm>
        </p:grpSpPr>
        <p:sp>
          <p:nvSpPr>
            <p:cNvPr id="23" name="Rectangle 22"/>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24" name="Rectangle 23"/>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25" name="Rectangle 24"/>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26" name="Rectangle 25"/>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27" name="Rectangle 26"/>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8" name="Rectangle 27"/>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29" name="Rectangle 28"/>
            <p:cNvSpPr/>
            <p:nvPr/>
          </p:nvSpPr>
          <p:spPr>
            <a:xfrm>
              <a:off x="4953000" y="914400"/>
              <a:ext cx="1143000" cy="609600"/>
            </a:xfrm>
            <a:prstGeom prst="rect">
              <a:avLst/>
            </a:prstGeom>
            <a:solidFill>
              <a:srgbClr val="FFE389"/>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grpSp>
      <p:sp>
        <p:nvSpPr>
          <p:cNvPr id="32" name="Multiply 31"/>
          <p:cNvSpPr/>
          <p:nvPr/>
        </p:nvSpPr>
        <p:spPr>
          <a:xfrm>
            <a:off x="838200" y="5257800"/>
            <a:ext cx="327768" cy="3810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371600" y="6320135"/>
            <a:ext cx="5711707" cy="461665"/>
          </a:xfrm>
          <a:prstGeom prst="rect">
            <a:avLst/>
          </a:prstGeom>
        </p:spPr>
        <p:txBody>
          <a:bodyPr wrap="square">
            <a:spAutoFit/>
          </a:bodyPr>
          <a:lstStyle/>
          <a:p>
            <a:pPr lvl="1" algn="ctr" eaLnBrk="1" hangingPunct="1">
              <a:buNone/>
            </a:pPr>
            <a:r>
              <a:rPr lang="en-US" sz="24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Click again for the best response</a:t>
            </a:r>
          </a:p>
        </p:txBody>
      </p:sp>
      <p:pic>
        <p:nvPicPr>
          <p:cNvPr id="15"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Effect transition="in" filter="fade">
                                      <p:cBhvr>
                                        <p:cTn id="7" dur="1000"/>
                                        <p:tgtEl>
                                          <p:spTgt spid="6">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6" end="6"/>
                                            </p:txEl>
                                          </p:spTgt>
                                        </p:tgtEl>
                                        <p:attrNameLst>
                                          <p:attrName>style.visibility</p:attrName>
                                        </p:attrNameLst>
                                      </p:cBhvr>
                                      <p:to>
                                        <p:strVal val="visible"/>
                                      </p:to>
                                    </p:set>
                                    <p:animEffect transition="in" filter="fade">
                                      <p:cBhvr>
                                        <p:cTn id="12" dur="1000"/>
                                        <p:tgtEl>
                                          <p:spTgt spid="6">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fade">
                                      <p:cBhvr>
                                        <p:cTn id="17" dur="1000"/>
                                        <p:tgtEl>
                                          <p:spTgt spid="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8" end="8"/>
                                            </p:txEl>
                                          </p:spTgt>
                                        </p:tgtEl>
                                        <p:attrNameLst>
                                          <p:attrName>style.visibility</p:attrName>
                                        </p:attrNameLst>
                                      </p:cBhvr>
                                      <p:to>
                                        <p:strVal val="visible"/>
                                      </p:to>
                                    </p:set>
                                    <p:animEffect transition="in" filter="fade">
                                      <p:cBhvr>
                                        <p:cTn id="22" dur="1000"/>
                                        <p:tgtEl>
                                          <p:spTgt spid="6">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
                                            <p:txEl>
                                              <p:pRg st="0" end="0"/>
                                            </p:txEl>
                                          </p:spTgt>
                                        </p:tgtEl>
                                        <p:attrNameLst>
                                          <p:attrName>style.visibility</p:attrName>
                                        </p:attrNameLst>
                                      </p:cBhvr>
                                      <p:to>
                                        <p:strVal val="visible"/>
                                      </p:to>
                                    </p:set>
                                    <p:animEffect transition="in" filter="fade">
                                      <p:cBhvr>
                                        <p:cTn id="27" dur="1000"/>
                                        <p:tgtEl>
                                          <p:spTgt spid="3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990599" y="0"/>
            <a:ext cx="6781801" cy="838200"/>
          </a:xfrm>
        </p:spPr>
        <p:txBody>
          <a:bodyPr/>
          <a:lstStyle/>
          <a:p>
            <a:pPr algn="ctr"/>
            <a:r>
              <a:rPr lang="en-US" sz="4000" b="1" dirty="0" smtClean="0"/>
              <a:t>Solidarity</a:t>
            </a:r>
            <a:endParaRPr lang="en-US" dirty="0" smtClean="0"/>
          </a:p>
        </p:txBody>
      </p:sp>
      <p:sp>
        <p:nvSpPr>
          <p:cNvPr id="17410" name="Content Placeholder 2"/>
          <p:cNvSpPr>
            <a:spLocks noGrp="1"/>
          </p:cNvSpPr>
          <p:nvPr>
            <p:ph sz="quarter" idx="1"/>
          </p:nvPr>
        </p:nvSpPr>
        <p:spPr>
          <a:xfrm>
            <a:off x="612775" y="1600200"/>
            <a:ext cx="8153400" cy="4495800"/>
          </a:xfrm>
        </p:spPr>
        <p:txBody>
          <a:bodyPr/>
          <a:lstStyle/>
          <a:p>
            <a:r>
              <a:rPr lang="en-US" sz="2600" dirty="0" smtClean="0"/>
              <a:t>We are one human family – whatever our national, racial, ethnic, economic, and ideological differences may be.</a:t>
            </a:r>
          </a:p>
          <a:p>
            <a:r>
              <a:rPr lang="en-US" sz="2600" dirty="0"/>
              <a:t>Loving our neighbor has global dimensions </a:t>
            </a:r>
            <a:r>
              <a:rPr lang="en-US" sz="2600" dirty="0" smtClean="0"/>
              <a:t>and requires </a:t>
            </a:r>
            <a:r>
              <a:rPr lang="en-US" sz="2600" dirty="0"/>
              <a:t>us to eradicate racism and address the extreme poverty and disease plaguing so much of the </a:t>
            </a:r>
            <a:r>
              <a:rPr lang="en-US" sz="2600" dirty="0" smtClean="0"/>
              <a:t>world.</a:t>
            </a:r>
          </a:p>
          <a:p>
            <a:r>
              <a:rPr lang="en-US" sz="2600" dirty="0"/>
              <a:t>Solidarity also includes the Scriptural call to welcome the stranger among </a:t>
            </a:r>
            <a:r>
              <a:rPr lang="en-US" sz="2600" dirty="0" smtClean="0"/>
              <a:t>us – including </a:t>
            </a:r>
            <a:r>
              <a:rPr lang="en-US" sz="2600" dirty="0"/>
              <a:t>immigrants seeking work, a safe home, education for their children, and a decent life for their families.</a:t>
            </a:r>
          </a:p>
        </p:txBody>
      </p:sp>
      <p:grpSp>
        <p:nvGrpSpPr>
          <p:cNvPr id="13" name="Group 12"/>
          <p:cNvGrpSpPr/>
          <p:nvPr/>
        </p:nvGrpSpPr>
        <p:grpSpPr>
          <a:xfrm>
            <a:off x="533400" y="990600"/>
            <a:ext cx="8001000" cy="609600"/>
            <a:chOff x="381000" y="914400"/>
            <a:chExt cx="8001000" cy="609600"/>
          </a:xfrm>
        </p:grpSpPr>
        <p:sp>
          <p:nvSpPr>
            <p:cNvPr id="14" name="Rectangle 13"/>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16" name="Rectangle 15"/>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17" name="Rectangle 16"/>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18" name="Rectangle 17"/>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19" name="Rectangle 18"/>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0" name="Rectangle 19"/>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15" name="Rectangle 14"/>
            <p:cNvSpPr/>
            <p:nvPr/>
          </p:nvSpPr>
          <p:spPr>
            <a:xfrm>
              <a:off x="6096000" y="914400"/>
              <a:ext cx="1143000" cy="609600"/>
            </a:xfrm>
            <a:prstGeom prst="rect">
              <a:avLst/>
            </a:prstGeom>
            <a:solidFill>
              <a:srgbClr val="F58B8B"/>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grpSp>
      <p:pic>
        <p:nvPicPr>
          <p:cNvPr id="12"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939800" y="5086350"/>
            <a:ext cx="7124700" cy="8001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Content Placeholder 2"/>
          <p:cNvSpPr>
            <a:spLocks noGrp="1"/>
          </p:cNvSpPr>
          <p:nvPr>
            <p:ph sz="quarter" idx="1"/>
          </p:nvPr>
        </p:nvSpPr>
        <p:spPr>
          <a:xfrm>
            <a:off x="609600" y="1524000"/>
            <a:ext cx="8156575" cy="4953000"/>
          </a:xfrm>
        </p:spPr>
        <p:txBody>
          <a:bodyPr/>
          <a:lstStyle/>
          <a:p>
            <a:pPr>
              <a:spcBef>
                <a:spcPts val="0"/>
              </a:spcBef>
              <a:buNone/>
            </a:pPr>
            <a:r>
              <a:rPr lang="en-US" sz="2400" dirty="0" smtClean="0"/>
              <a:t>A man walks into your offices in need of employment assistance.</a:t>
            </a:r>
          </a:p>
          <a:p>
            <a:pPr>
              <a:spcBef>
                <a:spcPts val="0"/>
              </a:spcBef>
              <a:buNone/>
            </a:pPr>
            <a:r>
              <a:rPr lang="en-US" sz="2400" dirty="0" smtClean="0"/>
              <a:t>He explains that he is desperate for work, as he has been</a:t>
            </a:r>
          </a:p>
          <a:p>
            <a:pPr>
              <a:spcBef>
                <a:spcPts val="0"/>
              </a:spcBef>
              <a:buNone/>
            </a:pPr>
            <a:r>
              <a:rPr lang="en-US" sz="2400" dirty="0" smtClean="0"/>
              <a:t>unemployed for nearly a year.  While he is filling out paperwork,</a:t>
            </a:r>
          </a:p>
          <a:p>
            <a:pPr>
              <a:spcBef>
                <a:spcPts val="0"/>
              </a:spcBef>
              <a:buNone/>
            </a:pPr>
            <a:r>
              <a:rPr lang="en-US" sz="2400" dirty="0" smtClean="0"/>
              <a:t>he notes that he is not of the Christian faith.  Please select an</a:t>
            </a:r>
          </a:p>
          <a:p>
            <a:pPr>
              <a:spcBef>
                <a:spcPts val="0"/>
              </a:spcBef>
              <a:buNone/>
            </a:pPr>
            <a:r>
              <a:rPr lang="en-US" sz="2400" dirty="0" smtClean="0"/>
              <a:t>appropriate course of action:</a:t>
            </a:r>
          </a:p>
          <a:p>
            <a:pPr marL="823913" lvl="1" indent="-457200">
              <a:buFont typeface="+mj-lt"/>
              <a:buAutoNum type="alphaLcParenR"/>
            </a:pPr>
            <a:r>
              <a:rPr lang="en-US" sz="2400" dirty="0" smtClean="0"/>
              <a:t>Kindly explain that he cannot be granted services because this is a Catholic charity.</a:t>
            </a:r>
          </a:p>
          <a:p>
            <a:pPr marL="823913" lvl="1" indent="-457200">
              <a:buFont typeface="+mj-lt"/>
              <a:buAutoNum type="alphaLcParenR"/>
            </a:pPr>
            <a:r>
              <a:rPr lang="en-US" sz="2400" dirty="0" smtClean="0"/>
              <a:t>Help the man find employment, but ask him to put effort into exploring the Christian faith.</a:t>
            </a:r>
          </a:p>
          <a:p>
            <a:pPr marL="823913" lvl="1" indent="-457200">
              <a:buFont typeface="+mj-lt"/>
              <a:buAutoNum type="alphaLcParenR"/>
            </a:pPr>
            <a:r>
              <a:rPr lang="en-US" sz="2400" dirty="0" smtClean="0"/>
              <a:t>Provide assistance regardless of the man’s religious background.</a:t>
            </a:r>
            <a:endParaRPr lang="en-US" dirty="0" smtClean="0"/>
          </a:p>
        </p:txBody>
      </p:sp>
      <p:sp>
        <p:nvSpPr>
          <p:cNvPr id="22529" name="Title 1"/>
          <p:cNvSpPr>
            <a:spLocks noGrp="1"/>
          </p:cNvSpPr>
          <p:nvPr>
            <p:ph type="title"/>
          </p:nvPr>
        </p:nvSpPr>
        <p:spPr>
          <a:xfrm>
            <a:off x="609600" y="-76200"/>
            <a:ext cx="8156575" cy="914400"/>
          </a:xfrm>
        </p:spPr>
        <p:txBody>
          <a:bodyPr/>
          <a:lstStyle/>
          <a:p>
            <a:pPr algn="ctr"/>
            <a:r>
              <a:rPr lang="en-US" sz="4000" b="1" dirty="0" smtClean="0"/>
              <a:t>Solidarity </a:t>
            </a:r>
            <a:r>
              <a:rPr lang="en-US" sz="4000" dirty="0" smtClean="0"/>
              <a:t>- Application</a:t>
            </a:r>
          </a:p>
        </p:txBody>
      </p:sp>
      <p:grpSp>
        <p:nvGrpSpPr>
          <p:cNvPr id="22" name="Group 21"/>
          <p:cNvGrpSpPr/>
          <p:nvPr/>
        </p:nvGrpSpPr>
        <p:grpSpPr>
          <a:xfrm>
            <a:off x="533400" y="990600"/>
            <a:ext cx="8001000" cy="609600"/>
            <a:chOff x="381000" y="914400"/>
            <a:chExt cx="8001000" cy="609600"/>
          </a:xfrm>
        </p:grpSpPr>
        <p:sp>
          <p:nvSpPr>
            <p:cNvPr id="23" name="Rectangle 22"/>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24" name="Rectangle 23"/>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25" name="Rectangle 24"/>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26" name="Rectangle 25"/>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27" name="Rectangle 26"/>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8" name="Rectangle 27"/>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29" name="Rectangle 28"/>
            <p:cNvSpPr/>
            <p:nvPr/>
          </p:nvSpPr>
          <p:spPr>
            <a:xfrm>
              <a:off x="6096000" y="914400"/>
              <a:ext cx="1143000" cy="609600"/>
            </a:xfrm>
            <a:prstGeom prst="rect">
              <a:avLst/>
            </a:prstGeom>
            <a:solidFill>
              <a:srgbClr val="F58B8B"/>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grpSp>
      <p:sp>
        <p:nvSpPr>
          <p:cNvPr id="32" name="Multiply 31"/>
          <p:cNvSpPr/>
          <p:nvPr/>
        </p:nvSpPr>
        <p:spPr>
          <a:xfrm>
            <a:off x="914400" y="5105400"/>
            <a:ext cx="457200" cy="3810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600602" y="6324600"/>
            <a:ext cx="5484195" cy="461665"/>
          </a:xfrm>
          <a:prstGeom prst="rect">
            <a:avLst/>
          </a:prstGeom>
        </p:spPr>
        <p:txBody>
          <a:bodyPr wrap="none">
            <a:spAutoFit/>
          </a:bodyPr>
          <a:lstStyle/>
          <a:p>
            <a:pPr lvl="1" algn="ctr" eaLnBrk="1" hangingPunct="1">
              <a:buNone/>
            </a:pPr>
            <a:r>
              <a:rPr lang="en-US" sz="24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Click again for the best response</a:t>
            </a:r>
          </a:p>
        </p:txBody>
      </p:sp>
      <p:pic>
        <p:nvPicPr>
          <p:cNvPr id="15"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19866689"/>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530">
                                            <p:txEl>
                                              <p:pRg st="5" end="5"/>
                                            </p:txEl>
                                          </p:spTgt>
                                        </p:tgtEl>
                                        <p:attrNameLst>
                                          <p:attrName>style.visibility</p:attrName>
                                        </p:attrNameLst>
                                      </p:cBhvr>
                                      <p:to>
                                        <p:strVal val="visible"/>
                                      </p:to>
                                    </p:set>
                                    <p:animEffect transition="in" filter="fade">
                                      <p:cBhvr>
                                        <p:cTn id="7" dur="1000"/>
                                        <p:tgtEl>
                                          <p:spTgt spid="22530">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530">
                                            <p:txEl>
                                              <p:pRg st="6" end="6"/>
                                            </p:txEl>
                                          </p:spTgt>
                                        </p:tgtEl>
                                        <p:attrNameLst>
                                          <p:attrName>style.visibility</p:attrName>
                                        </p:attrNameLst>
                                      </p:cBhvr>
                                      <p:to>
                                        <p:strVal val="visible"/>
                                      </p:to>
                                    </p:set>
                                    <p:animEffect transition="in" filter="fade">
                                      <p:cBhvr>
                                        <p:cTn id="12" dur="1000"/>
                                        <p:tgtEl>
                                          <p:spTgt spid="22530">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530">
                                            <p:txEl>
                                              <p:pRg st="7" end="7"/>
                                            </p:txEl>
                                          </p:spTgt>
                                        </p:tgtEl>
                                        <p:attrNameLst>
                                          <p:attrName>style.visibility</p:attrName>
                                        </p:attrNameLst>
                                      </p:cBhvr>
                                      <p:to>
                                        <p:strVal val="visible"/>
                                      </p:to>
                                    </p:set>
                                    <p:animEffect transition="in" filter="fade">
                                      <p:cBhvr>
                                        <p:cTn id="17" dur="1000"/>
                                        <p:tgtEl>
                                          <p:spTgt spid="22530">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
                                            <p:txEl>
                                              <p:pRg st="0" end="0"/>
                                            </p:txEl>
                                          </p:spTgt>
                                        </p:tgtEl>
                                        <p:attrNameLst>
                                          <p:attrName>style.visibility</p:attrName>
                                        </p:attrNameLst>
                                      </p:cBhvr>
                                      <p:to>
                                        <p:strVal val="visible"/>
                                      </p:to>
                                    </p:set>
                                    <p:animEffect transition="in" filter="fade">
                                      <p:cBhvr>
                                        <p:cTn id="22" dur="1000"/>
                                        <p:tgtEl>
                                          <p:spTgt spid="3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12775" y="0"/>
            <a:ext cx="8153400" cy="990600"/>
          </a:xfrm>
        </p:spPr>
        <p:txBody>
          <a:bodyPr/>
          <a:lstStyle/>
          <a:p>
            <a:pPr algn="ctr"/>
            <a:r>
              <a:rPr lang="en-US" sz="4000" b="1" dirty="0" smtClean="0"/>
              <a:t>Care for God’s Creation</a:t>
            </a:r>
            <a:r>
              <a:rPr lang="en-US" sz="4000" dirty="0" smtClean="0"/>
              <a:t> </a:t>
            </a:r>
          </a:p>
        </p:txBody>
      </p:sp>
      <p:grpSp>
        <p:nvGrpSpPr>
          <p:cNvPr id="13" name="Group 12"/>
          <p:cNvGrpSpPr/>
          <p:nvPr/>
        </p:nvGrpSpPr>
        <p:grpSpPr>
          <a:xfrm>
            <a:off x="533400" y="990600"/>
            <a:ext cx="8001000" cy="609600"/>
            <a:chOff x="381000" y="914400"/>
            <a:chExt cx="8001000" cy="609600"/>
          </a:xfrm>
        </p:grpSpPr>
        <p:sp>
          <p:nvSpPr>
            <p:cNvPr id="14" name="Rectangle 13"/>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15" name="Rectangle 14"/>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16" name="Rectangle 15"/>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17" name="Rectangle 16"/>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18" name="Rectangle 17"/>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19" name="Rectangle 18"/>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0" name="Rectangle 19"/>
            <p:cNvSpPr/>
            <p:nvPr/>
          </p:nvSpPr>
          <p:spPr>
            <a:xfrm>
              <a:off x="7239000" y="914400"/>
              <a:ext cx="1143000" cy="609600"/>
            </a:xfrm>
            <a:prstGeom prst="rect">
              <a:avLst/>
            </a:prstGeom>
            <a:solidFill>
              <a:srgbClr val="B9CBFF"/>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grpSp>
      <p:sp>
        <p:nvSpPr>
          <p:cNvPr id="21" name="Content Placeholder 2"/>
          <p:cNvSpPr>
            <a:spLocks noGrp="1"/>
          </p:cNvSpPr>
          <p:nvPr>
            <p:ph sz="quarter" idx="1"/>
          </p:nvPr>
        </p:nvSpPr>
        <p:spPr>
          <a:xfrm>
            <a:off x="612775" y="1600200"/>
            <a:ext cx="8153400" cy="4495800"/>
          </a:xfrm>
        </p:spPr>
        <p:txBody>
          <a:bodyPr/>
          <a:lstStyle/>
          <a:p>
            <a:r>
              <a:rPr lang="en-US" sz="2600" dirty="0"/>
              <a:t>Care for the earth is not just an Earth Day </a:t>
            </a:r>
            <a:r>
              <a:rPr lang="en-US" sz="2600" dirty="0" smtClean="0"/>
              <a:t>slogan – it is </a:t>
            </a:r>
            <a:r>
              <a:rPr lang="en-US" sz="2600" dirty="0"/>
              <a:t>a requirement of our faith. We are called to protect people and the planet, living our faith in relationship with all of Gods </a:t>
            </a:r>
            <a:r>
              <a:rPr lang="en-US" sz="2600" dirty="0" smtClean="0"/>
              <a:t>creation.</a:t>
            </a:r>
          </a:p>
          <a:p>
            <a:r>
              <a:rPr lang="en-US" sz="2600" dirty="0" smtClean="0"/>
              <a:t>This </a:t>
            </a:r>
            <a:r>
              <a:rPr lang="en-US" sz="2600" dirty="0"/>
              <a:t>environmental challenge has fundamental moral and ethical dimensions that cannot be </a:t>
            </a:r>
            <a:r>
              <a:rPr lang="en-US" sz="2600" dirty="0" smtClean="0"/>
              <a:t>ignored.</a:t>
            </a:r>
          </a:p>
          <a:p>
            <a:r>
              <a:rPr lang="en-US" sz="2600" dirty="0" smtClean="0"/>
              <a:t>In </a:t>
            </a:r>
            <a:r>
              <a:rPr lang="en-US" sz="2600" dirty="0"/>
              <a:t>our use of resources, we must be guided by our concern for the welfare of others, both around the world and for generations to come</a:t>
            </a:r>
            <a:r>
              <a:rPr lang="en-US" sz="2600" dirty="0" smtClean="0"/>
              <a:t>.</a:t>
            </a:r>
          </a:p>
        </p:txBody>
      </p:sp>
      <p:pic>
        <p:nvPicPr>
          <p:cNvPr id="12"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76300" y="4749800"/>
            <a:ext cx="7848600" cy="457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a:spLocks noGrp="1"/>
          </p:cNvSpPr>
          <p:nvPr>
            <p:ph sz="quarter" idx="1"/>
          </p:nvPr>
        </p:nvSpPr>
        <p:spPr>
          <a:xfrm>
            <a:off x="533400" y="1640532"/>
            <a:ext cx="8308975" cy="4800600"/>
          </a:xfrm>
        </p:spPr>
        <p:txBody>
          <a:bodyPr/>
          <a:lstStyle/>
          <a:p>
            <a:pPr>
              <a:spcBef>
                <a:spcPts val="0"/>
              </a:spcBef>
              <a:buNone/>
            </a:pPr>
            <a:r>
              <a:rPr lang="en-US" sz="2800" dirty="0" smtClean="0"/>
              <a:t>Catholic Charities supports a number of community </a:t>
            </a:r>
          </a:p>
          <a:p>
            <a:pPr>
              <a:spcBef>
                <a:spcPts val="0"/>
              </a:spcBef>
              <a:buNone/>
            </a:pPr>
            <a:r>
              <a:rPr lang="en-US" sz="2800" dirty="0" smtClean="0"/>
              <a:t>service activities that allow individuals to care for nature </a:t>
            </a:r>
          </a:p>
          <a:p>
            <a:pPr>
              <a:spcBef>
                <a:spcPts val="0"/>
              </a:spcBef>
              <a:buNone/>
            </a:pPr>
            <a:r>
              <a:rPr lang="en-US" sz="2800" dirty="0" smtClean="0"/>
              <a:t>and appreciate their surroundings.  Which of the</a:t>
            </a:r>
          </a:p>
          <a:p>
            <a:pPr>
              <a:spcBef>
                <a:spcPts val="0"/>
              </a:spcBef>
              <a:buNone/>
            </a:pPr>
            <a:r>
              <a:rPr lang="en-US" sz="2800" dirty="0" smtClean="0"/>
              <a:t>following activities represents the current theme in action?</a:t>
            </a:r>
          </a:p>
          <a:p>
            <a:pPr marL="823913" lvl="1" indent="-457200">
              <a:spcBef>
                <a:spcPts val="600"/>
              </a:spcBef>
              <a:buFont typeface="+mj-lt"/>
              <a:buAutoNum type="alphaLcParenR"/>
            </a:pPr>
            <a:r>
              <a:rPr lang="en-US" sz="2400" dirty="0" smtClean="0"/>
              <a:t>Taking senior citizens for a nature walk</a:t>
            </a:r>
          </a:p>
          <a:p>
            <a:pPr marL="823913" lvl="1" indent="-457200">
              <a:spcBef>
                <a:spcPts val="600"/>
              </a:spcBef>
              <a:buFont typeface="+mj-lt"/>
              <a:buAutoNum type="alphaLcParenR"/>
            </a:pPr>
            <a:r>
              <a:rPr lang="en-US" sz="2400" dirty="0" smtClean="0"/>
              <a:t>Organizing a trash pick-up with other volunteers</a:t>
            </a:r>
          </a:p>
          <a:p>
            <a:pPr marL="823913" lvl="1" indent="-457200">
              <a:spcBef>
                <a:spcPts val="600"/>
              </a:spcBef>
              <a:buFont typeface="+mj-lt"/>
              <a:buAutoNum type="alphaLcParenR"/>
            </a:pPr>
            <a:r>
              <a:rPr lang="en-US" sz="2400" dirty="0" smtClean="0"/>
              <a:t>Setting up a field day for children in a day care program</a:t>
            </a:r>
          </a:p>
          <a:p>
            <a:pPr marL="823913" lvl="1" indent="-457200">
              <a:spcBef>
                <a:spcPts val="600"/>
              </a:spcBef>
              <a:buFont typeface="+mj-lt"/>
              <a:buAutoNum type="alphaLcParenR"/>
            </a:pPr>
            <a:r>
              <a:rPr lang="en-US" sz="2400" dirty="0" smtClean="0"/>
              <a:t>All of the above</a:t>
            </a:r>
          </a:p>
        </p:txBody>
      </p:sp>
      <p:sp>
        <p:nvSpPr>
          <p:cNvPr id="7" name="Multiply 6"/>
          <p:cNvSpPr/>
          <p:nvPr/>
        </p:nvSpPr>
        <p:spPr>
          <a:xfrm>
            <a:off x="838200" y="4800600"/>
            <a:ext cx="457200" cy="3810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29" name="Title 1"/>
          <p:cNvSpPr>
            <a:spLocks noGrp="1"/>
          </p:cNvSpPr>
          <p:nvPr>
            <p:ph type="title"/>
          </p:nvPr>
        </p:nvSpPr>
        <p:spPr>
          <a:xfrm>
            <a:off x="612775" y="0"/>
            <a:ext cx="8153400" cy="990600"/>
          </a:xfrm>
        </p:spPr>
        <p:txBody>
          <a:bodyPr/>
          <a:lstStyle/>
          <a:p>
            <a:pPr algn="ctr"/>
            <a:r>
              <a:rPr lang="en-US" sz="4000" b="1" dirty="0" smtClean="0"/>
              <a:t>Care for God’s Creation </a:t>
            </a:r>
            <a:r>
              <a:rPr lang="en-US" sz="4000" dirty="0" smtClean="0"/>
              <a:t>- Application</a:t>
            </a:r>
          </a:p>
        </p:txBody>
      </p:sp>
      <p:grpSp>
        <p:nvGrpSpPr>
          <p:cNvPr id="24" name="Group 23"/>
          <p:cNvGrpSpPr/>
          <p:nvPr/>
        </p:nvGrpSpPr>
        <p:grpSpPr>
          <a:xfrm>
            <a:off x="533400" y="990600"/>
            <a:ext cx="8001000" cy="609600"/>
            <a:chOff x="381000" y="914400"/>
            <a:chExt cx="8001000" cy="609600"/>
          </a:xfrm>
        </p:grpSpPr>
        <p:sp>
          <p:nvSpPr>
            <p:cNvPr id="25" name="Rectangle 24"/>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26" name="Rectangle 25"/>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27" name="Rectangle 26"/>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28" name="Rectangle 27"/>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29" name="Rectangle 28"/>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30" name="Rectangle 29"/>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31" name="Rectangle 30"/>
            <p:cNvSpPr/>
            <p:nvPr/>
          </p:nvSpPr>
          <p:spPr>
            <a:xfrm>
              <a:off x="7239000" y="914400"/>
              <a:ext cx="1143000" cy="609600"/>
            </a:xfrm>
            <a:prstGeom prst="rect">
              <a:avLst/>
            </a:prstGeom>
            <a:solidFill>
              <a:srgbClr val="B9CBFF"/>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grpSp>
      <p:sp>
        <p:nvSpPr>
          <p:cNvPr id="32" name="Rectangle 31"/>
          <p:cNvSpPr/>
          <p:nvPr/>
        </p:nvSpPr>
        <p:spPr>
          <a:xfrm>
            <a:off x="1829202" y="6172200"/>
            <a:ext cx="5484195" cy="461665"/>
          </a:xfrm>
          <a:prstGeom prst="rect">
            <a:avLst/>
          </a:prstGeom>
        </p:spPr>
        <p:txBody>
          <a:bodyPr wrap="none">
            <a:spAutoFit/>
          </a:bodyPr>
          <a:lstStyle/>
          <a:p>
            <a:pPr lvl="1" algn="ctr" eaLnBrk="1" hangingPunct="1">
              <a:buNone/>
            </a:pPr>
            <a:r>
              <a:rPr lang="en-US" sz="24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Click again for the best response</a:t>
            </a:r>
          </a:p>
        </p:txBody>
      </p:sp>
      <p:pic>
        <p:nvPicPr>
          <p:cNvPr id="15" name="Picture 2" descr="C:\Users\billstein22\AppData\Local\Temp\attachment.ashx.tif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
                                            <p:txEl>
                                              <p:pRg st="4" end="4"/>
                                            </p:txEl>
                                          </p:spTgt>
                                        </p:tgtEl>
                                        <p:attrNameLst>
                                          <p:attrName>style.visibility</p:attrName>
                                        </p:attrNameLst>
                                      </p:cBhvr>
                                      <p:to>
                                        <p:strVal val="visible"/>
                                      </p:to>
                                    </p:set>
                                    <p:animEffect transition="in" filter="dissolve">
                                      <p:cBhvr>
                                        <p:cTn id="7" dur="500"/>
                                        <p:tgtEl>
                                          <p:spTgt spid="1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xEl>
                                              <p:pRg st="5" end="5"/>
                                            </p:txEl>
                                          </p:spTgt>
                                        </p:tgtEl>
                                        <p:attrNameLst>
                                          <p:attrName>style.visibility</p:attrName>
                                        </p:attrNameLst>
                                      </p:cBhvr>
                                      <p:to>
                                        <p:strVal val="visible"/>
                                      </p:to>
                                    </p:set>
                                    <p:animEffect transition="in" filter="dissolve">
                                      <p:cBhvr>
                                        <p:cTn id="12" dur="500"/>
                                        <p:tgtEl>
                                          <p:spTgt spid="1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
                                            <p:txEl>
                                              <p:pRg st="6" end="6"/>
                                            </p:txEl>
                                          </p:spTgt>
                                        </p:tgtEl>
                                        <p:attrNameLst>
                                          <p:attrName>style.visibility</p:attrName>
                                        </p:attrNameLst>
                                      </p:cBhvr>
                                      <p:to>
                                        <p:strVal val="visible"/>
                                      </p:to>
                                    </p:set>
                                    <p:animEffect transition="in" filter="dissolve">
                                      <p:cBhvr>
                                        <p:cTn id="17" dur="500"/>
                                        <p:tgtEl>
                                          <p:spTgt spid="16">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6">
                                            <p:txEl>
                                              <p:pRg st="7" end="7"/>
                                            </p:txEl>
                                          </p:spTgt>
                                        </p:tgtEl>
                                        <p:attrNameLst>
                                          <p:attrName>style.visibility</p:attrName>
                                        </p:attrNameLst>
                                      </p:cBhvr>
                                      <p:to>
                                        <p:strVal val="visible"/>
                                      </p:to>
                                    </p:set>
                                    <p:animEffect transition="in" filter="dissolve">
                                      <p:cBhvr>
                                        <p:cTn id="22" dur="500"/>
                                        <p:tgtEl>
                                          <p:spTgt spid="16">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xEl>
                                              <p:pRg st="0" end="0"/>
                                            </p:txEl>
                                          </p:spTgt>
                                        </p:tgtEl>
                                        <p:attrNameLst>
                                          <p:attrName>style.visibility</p:attrName>
                                        </p:attrNameLst>
                                      </p:cBhvr>
                                      <p:to>
                                        <p:strVal val="visible"/>
                                      </p:to>
                                    </p:set>
                                    <p:animEffect transition="in" filter="fade">
                                      <p:cBhvr>
                                        <p:cTn id="27" dur="1000"/>
                                        <p:tgtEl>
                                          <p:spTgt spid="3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56448" cy="762000"/>
          </a:xfrm>
        </p:spPr>
        <p:txBody>
          <a:bodyPr/>
          <a:lstStyle/>
          <a:p>
            <a:pPr algn="ctr"/>
            <a:r>
              <a:rPr lang="en-US" sz="4000" b="1" dirty="0" smtClean="0"/>
              <a:t>Objectives</a:t>
            </a:r>
            <a:endParaRPr lang="en-US" sz="4000" b="1" dirty="0"/>
          </a:p>
        </p:txBody>
      </p:sp>
      <p:sp>
        <p:nvSpPr>
          <p:cNvPr id="3" name="Content Placeholder 2"/>
          <p:cNvSpPr>
            <a:spLocks noGrp="1"/>
          </p:cNvSpPr>
          <p:nvPr>
            <p:ph sz="quarter" idx="1"/>
          </p:nvPr>
        </p:nvSpPr>
        <p:spPr/>
        <p:txBody>
          <a:bodyPr/>
          <a:lstStyle/>
          <a:p>
            <a:r>
              <a:rPr lang="en-US" dirty="0" smtClean="0"/>
              <a:t>Become familiar with seven major themes in Catholic Social Teaching.</a:t>
            </a:r>
          </a:p>
          <a:p>
            <a:r>
              <a:rPr lang="en-US" dirty="0" smtClean="0"/>
              <a:t>Understand the link between these themes and our everyday work at Catholic Charities.</a:t>
            </a:r>
          </a:p>
          <a:p>
            <a:r>
              <a:rPr lang="en-US" dirty="0" smtClean="0"/>
              <a:t>Apply concepts to everyday work situations and answer questions in light of these themes.</a:t>
            </a:r>
          </a:p>
        </p:txBody>
      </p:sp>
      <p:pic>
        <p:nvPicPr>
          <p:cNvPr id="4"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28000" y="5486400"/>
            <a:ext cx="990600" cy="1295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0"/>
            <a:ext cx="8458200" cy="5257800"/>
          </a:xfrm>
        </p:spPr>
        <p:txBody>
          <a:bodyPr anchor="ctr"/>
          <a:lstStyle/>
          <a:p>
            <a:pPr algn="ctr"/>
            <a:r>
              <a:rPr lang="en-US" sz="6600" b="1" dirty="0" smtClean="0"/>
              <a:t>Congratulations! </a:t>
            </a:r>
            <a:r>
              <a:rPr lang="en-US" dirty="0" smtClean="0"/>
              <a:t/>
            </a:r>
            <a:br>
              <a:rPr lang="en-US" dirty="0" smtClean="0"/>
            </a:br>
            <a:r>
              <a:rPr lang="en-US" dirty="0" smtClean="0"/>
              <a:t>You finished The</a:t>
            </a:r>
            <a:br>
              <a:rPr lang="en-US" dirty="0" smtClean="0"/>
            </a:br>
            <a:r>
              <a:rPr lang="en-US" b="1" dirty="0" smtClean="0"/>
              <a:t>seven Major themes </a:t>
            </a:r>
            <a:r>
              <a:rPr lang="en-US" dirty="0" smtClean="0"/>
              <a:t>in </a:t>
            </a:r>
            <a:r>
              <a:rPr lang="en-US" b="1" dirty="0" smtClean="0"/>
              <a:t>Catholic Social Teaching </a:t>
            </a:r>
            <a:r>
              <a:rPr lang="en-US" dirty="0" smtClean="0"/>
              <a:t>training module</a:t>
            </a:r>
            <a:endParaRPr lang="en-US" dirty="0"/>
          </a:p>
        </p:txBody>
      </p:sp>
      <p:sp>
        <p:nvSpPr>
          <p:cNvPr id="3" name="Subtitle 2"/>
          <p:cNvSpPr>
            <a:spLocks noGrp="1"/>
          </p:cNvSpPr>
          <p:nvPr>
            <p:ph type="subTitle" idx="1"/>
          </p:nvPr>
        </p:nvSpPr>
        <p:spPr/>
        <p:txBody>
          <a:bodyPr/>
          <a:lstStyle/>
          <a:p>
            <a:r>
              <a:rPr lang="en-US" dirty="0" smtClean="0"/>
              <a:t>Thank you for your participation.</a:t>
            </a:r>
            <a:endParaRPr lang="en-US" dirty="0"/>
          </a:p>
        </p:txBody>
      </p:sp>
      <p:pic>
        <p:nvPicPr>
          <p:cNvPr id="4"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 y="76200"/>
            <a:ext cx="950259" cy="14478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slow">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609600" y="228600"/>
            <a:ext cx="8153400" cy="990600"/>
          </a:xfrm>
        </p:spPr>
        <p:txBody>
          <a:bodyPr/>
          <a:lstStyle/>
          <a:p>
            <a:r>
              <a:rPr lang="en-US" b="1" dirty="0" smtClean="0"/>
              <a:t>Additional Online</a:t>
            </a:r>
            <a:r>
              <a:rPr lang="en-US" dirty="0" smtClean="0"/>
              <a:t> </a:t>
            </a:r>
            <a:r>
              <a:rPr lang="en-US" b="1" dirty="0" smtClean="0"/>
              <a:t>Resources</a:t>
            </a:r>
          </a:p>
        </p:txBody>
      </p:sp>
      <p:sp>
        <p:nvSpPr>
          <p:cNvPr id="31747" name="Rectangle 3"/>
          <p:cNvSpPr>
            <a:spLocks noGrp="1"/>
          </p:cNvSpPr>
          <p:nvPr>
            <p:ph type="body" idx="1"/>
          </p:nvPr>
        </p:nvSpPr>
        <p:spPr>
          <a:xfrm>
            <a:off x="612775" y="1600200"/>
            <a:ext cx="6169025" cy="4525963"/>
          </a:xfrm>
        </p:spPr>
        <p:txBody>
          <a:bodyPr/>
          <a:lstStyle/>
          <a:p>
            <a:pPr>
              <a:buNone/>
            </a:pPr>
            <a:r>
              <a:rPr lang="en-US" sz="2100" dirty="0" smtClean="0">
                <a:hlinkClick r:id="rId2"/>
              </a:rPr>
              <a:t>Ten Building Blocks of Catholic Social Teaching</a:t>
            </a:r>
            <a:endParaRPr lang="en-US" sz="2100" dirty="0" smtClean="0"/>
          </a:p>
          <a:p>
            <a:pPr>
              <a:buNone/>
            </a:pPr>
            <a:r>
              <a:rPr lang="en-US" sz="2100" dirty="0" smtClean="0">
                <a:hlinkClick r:id="rId3"/>
              </a:rPr>
              <a:t>Catholic Charities Homepage</a:t>
            </a:r>
            <a:endParaRPr lang="en-US" sz="2100" dirty="0" smtClean="0"/>
          </a:p>
          <a:p>
            <a:pPr>
              <a:buNone/>
            </a:pPr>
            <a:r>
              <a:rPr lang="en-US" sz="2100" dirty="0" smtClean="0">
                <a:hlinkClick r:id="rId4"/>
              </a:rPr>
              <a:t>US Conference of Catholic Bishops: Seven Themes of Catholic Social Teaching</a:t>
            </a:r>
            <a:endParaRPr lang="en-US" sz="2100" dirty="0" smtClean="0"/>
          </a:p>
          <a:p>
            <a:pPr>
              <a:buNone/>
            </a:pPr>
            <a:endParaRPr lang="en-US" sz="2100" dirty="0" smtClean="0"/>
          </a:p>
        </p:txBody>
      </p:sp>
      <p:pic>
        <p:nvPicPr>
          <p:cNvPr id="4" name="Picture 2" descr="C:\Users\billstein22\AppData\Local\Temp\attachment.ashx.tiff"/>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762000" y="228600"/>
            <a:ext cx="7772400" cy="533400"/>
          </a:xfrm>
        </p:spPr>
        <p:txBody>
          <a:bodyPr/>
          <a:lstStyle/>
          <a:p>
            <a:pPr algn="ctr" eaLnBrk="1" hangingPunct="1"/>
            <a:r>
              <a:rPr lang="en-US" sz="4000" dirty="0" smtClean="0"/>
              <a:t>What is </a:t>
            </a:r>
            <a:r>
              <a:rPr lang="en-US" sz="4000" b="1" dirty="0" smtClean="0"/>
              <a:t>Catholic Social Teaching</a:t>
            </a:r>
            <a:r>
              <a:rPr lang="en-US" sz="4000" dirty="0" smtClean="0"/>
              <a:t>?</a:t>
            </a:r>
          </a:p>
        </p:txBody>
      </p:sp>
      <p:sp>
        <p:nvSpPr>
          <p:cNvPr id="3" name="Content Placeholder 2"/>
          <p:cNvSpPr>
            <a:spLocks/>
          </p:cNvSpPr>
          <p:nvPr/>
        </p:nvSpPr>
        <p:spPr bwMode="auto">
          <a:xfrm>
            <a:off x="612775" y="1600200"/>
            <a:ext cx="8153400" cy="4495800"/>
          </a:xfrm>
          <a:prstGeom prst="rect">
            <a:avLst/>
          </a:prstGeom>
          <a:noFill/>
          <a:ln w="9525">
            <a:noFill/>
            <a:miter lim="800000"/>
            <a:headEnd/>
            <a:tailEnd/>
          </a:ln>
        </p:spPr>
        <p:txBody>
          <a:bodyPr/>
          <a:lstStyle/>
          <a:p>
            <a:pPr marL="319088" indent="-319088">
              <a:lnSpc>
                <a:spcPct val="90000"/>
              </a:lnSpc>
              <a:spcBef>
                <a:spcPts val="700"/>
              </a:spcBef>
              <a:buClr>
                <a:schemeClr val="accent2"/>
              </a:buClr>
              <a:buSzPct val="60000"/>
              <a:buFont typeface="Wingdings" pitchFamily="2" charset="2"/>
              <a:buChar char=""/>
            </a:pPr>
            <a:r>
              <a:rPr lang="en-US" sz="2700" b="1" dirty="0">
                <a:latin typeface="Tw Cen MT"/>
              </a:rPr>
              <a:t>Catholic Social Teaching (CST)</a:t>
            </a:r>
            <a:r>
              <a:rPr lang="en-US" sz="2700" dirty="0">
                <a:latin typeface="Tw Cen MT"/>
              </a:rPr>
              <a:t> is an essential element within the Catholic faith.  It is fundamental to our commitment to the poor and disenfranchised, the less fortunate and the </a:t>
            </a:r>
            <a:r>
              <a:rPr lang="en-US" sz="2700" dirty="0" smtClean="0">
                <a:latin typeface="Tw Cen MT"/>
              </a:rPr>
              <a:t>vulnerable.</a:t>
            </a:r>
            <a:endParaRPr lang="en-US" sz="2700" dirty="0">
              <a:latin typeface="Tw Cen MT"/>
            </a:endParaRPr>
          </a:p>
          <a:p>
            <a:pPr marL="319088" indent="-319088">
              <a:lnSpc>
                <a:spcPct val="90000"/>
              </a:lnSpc>
              <a:spcBef>
                <a:spcPts val="700"/>
              </a:spcBef>
              <a:buClr>
                <a:schemeClr val="accent2"/>
              </a:buClr>
              <a:buSzPct val="60000"/>
              <a:buFont typeface="Wingdings" pitchFamily="2" charset="2"/>
              <a:buChar char=""/>
            </a:pPr>
            <a:r>
              <a:rPr lang="en-US" sz="2700" dirty="0">
                <a:latin typeface="Tw Cen MT"/>
              </a:rPr>
              <a:t>As humans, we must respect one another and develop a proper understanding of human life and </a:t>
            </a:r>
            <a:r>
              <a:rPr lang="en-US" sz="2700" dirty="0" smtClean="0">
                <a:latin typeface="Tw Cen MT"/>
              </a:rPr>
              <a:t>dignity.</a:t>
            </a:r>
            <a:endParaRPr lang="en-US" sz="2700" dirty="0">
              <a:latin typeface="Tw Cen MT"/>
            </a:endParaRPr>
          </a:p>
          <a:p>
            <a:pPr marL="319088" indent="-319088">
              <a:lnSpc>
                <a:spcPct val="90000"/>
              </a:lnSpc>
              <a:spcBef>
                <a:spcPts val="700"/>
              </a:spcBef>
              <a:buClr>
                <a:schemeClr val="accent2"/>
              </a:buClr>
              <a:buSzPct val="60000"/>
              <a:buFont typeface="Wingdings" pitchFamily="2" charset="2"/>
              <a:buChar char=""/>
            </a:pPr>
            <a:r>
              <a:rPr lang="en-US" sz="2700" b="1" dirty="0">
                <a:latin typeface="Tw Cen MT"/>
              </a:rPr>
              <a:t>CST</a:t>
            </a:r>
            <a:r>
              <a:rPr lang="en-US" sz="2700" dirty="0">
                <a:latin typeface="Tw Cen MT"/>
              </a:rPr>
              <a:t> emphasizes the need for people to commit themselves to building a fair and just society and to lead unselfish lives through </a:t>
            </a:r>
            <a:r>
              <a:rPr lang="en-US" sz="2700" dirty="0" smtClean="0">
                <a:latin typeface="Tw Cen MT"/>
              </a:rPr>
              <a:t>example.</a:t>
            </a:r>
            <a:endParaRPr lang="en-US" sz="2700" dirty="0">
              <a:latin typeface="Tw Cen MT"/>
            </a:endParaRPr>
          </a:p>
        </p:txBody>
      </p:sp>
      <p:pic>
        <p:nvPicPr>
          <p:cNvPr id="4"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28000" y="5486400"/>
            <a:ext cx="990600" cy="1295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533400" y="0"/>
            <a:ext cx="8153400" cy="990600"/>
          </a:xfrm>
        </p:spPr>
        <p:txBody>
          <a:bodyPr/>
          <a:lstStyle/>
          <a:p>
            <a:pPr algn="ctr"/>
            <a:r>
              <a:rPr lang="en-US" sz="4000" b="1" dirty="0" smtClean="0"/>
              <a:t>Major Themes</a:t>
            </a:r>
            <a:r>
              <a:rPr lang="en-US" sz="4000" dirty="0" smtClean="0"/>
              <a:t> in </a:t>
            </a:r>
            <a:r>
              <a:rPr lang="en-US" sz="4000" b="1" dirty="0" smtClean="0"/>
              <a:t>CST</a:t>
            </a:r>
          </a:p>
        </p:txBody>
      </p:sp>
      <p:sp>
        <p:nvSpPr>
          <p:cNvPr id="39939" name="Rectangle 3"/>
          <p:cNvSpPr>
            <a:spLocks noGrp="1"/>
          </p:cNvSpPr>
          <p:nvPr>
            <p:ph type="body" idx="1"/>
          </p:nvPr>
        </p:nvSpPr>
        <p:spPr>
          <a:xfrm>
            <a:off x="533400" y="1600200"/>
            <a:ext cx="8153400" cy="4525963"/>
          </a:xfrm>
        </p:spPr>
        <p:txBody>
          <a:bodyPr/>
          <a:lstStyle/>
          <a:p>
            <a:pPr eaLnBrk="1" hangingPunct="1">
              <a:lnSpc>
                <a:spcPct val="90000"/>
              </a:lnSpc>
            </a:pPr>
            <a:r>
              <a:rPr lang="en-US" sz="3200" dirty="0" smtClean="0"/>
              <a:t>The following examples reflect various themes within </a:t>
            </a:r>
            <a:r>
              <a:rPr lang="en-US" sz="3200" b="1" dirty="0" smtClean="0"/>
              <a:t>CST</a:t>
            </a:r>
            <a:r>
              <a:rPr lang="en-US" sz="3200" dirty="0" smtClean="0"/>
              <a:t>. These themes include:</a:t>
            </a:r>
          </a:p>
          <a:p>
            <a:pPr lvl="1" eaLnBrk="1" hangingPunct="1">
              <a:lnSpc>
                <a:spcPct val="90000"/>
              </a:lnSpc>
            </a:pPr>
            <a:r>
              <a:rPr lang="en-US" sz="2400" b="1" dirty="0" smtClean="0"/>
              <a:t>Life and Dignity of the Human Person</a:t>
            </a:r>
          </a:p>
          <a:p>
            <a:pPr lvl="1" eaLnBrk="1" hangingPunct="1">
              <a:lnSpc>
                <a:spcPct val="90000"/>
              </a:lnSpc>
            </a:pPr>
            <a:r>
              <a:rPr lang="en-US" sz="2400" b="1" dirty="0" smtClean="0"/>
              <a:t>Call to Family, Community, and Participation</a:t>
            </a:r>
          </a:p>
          <a:p>
            <a:pPr lvl="1" eaLnBrk="1" hangingPunct="1">
              <a:lnSpc>
                <a:spcPct val="90000"/>
              </a:lnSpc>
            </a:pPr>
            <a:r>
              <a:rPr lang="en-US" sz="2400" b="1" dirty="0" smtClean="0"/>
              <a:t>Rights and Responsibilities</a:t>
            </a:r>
          </a:p>
          <a:p>
            <a:pPr lvl="1" eaLnBrk="1" hangingPunct="1">
              <a:lnSpc>
                <a:spcPct val="90000"/>
              </a:lnSpc>
            </a:pPr>
            <a:r>
              <a:rPr lang="en-US" sz="2400" b="1" dirty="0" smtClean="0"/>
              <a:t>Option for the Poor and Vulnerable</a:t>
            </a:r>
          </a:p>
          <a:p>
            <a:pPr lvl="1" eaLnBrk="1" hangingPunct="1">
              <a:lnSpc>
                <a:spcPct val="90000"/>
              </a:lnSpc>
            </a:pPr>
            <a:r>
              <a:rPr lang="en-US" sz="2400" b="1" dirty="0"/>
              <a:t>The Dignity of Work and the Rights of Workers</a:t>
            </a:r>
          </a:p>
          <a:p>
            <a:pPr lvl="1" eaLnBrk="1" hangingPunct="1">
              <a:lnSpc>
                <a:spcPct val="90000"/>
              </a:lnSpc>
            </a:pPr>
            <a:r>
              <a:rPr lang="en-US" sz="2400" b="1" dirty="0"/>
              <a:t>Solidarity</a:t>
            </a:r>
          </a:p>
          <a:p>
            <a:pPr lvl="1" eaLnBrk="1" hangingPunct="1">
              <a:lnSpc>
                <a:spcPct val="90000"/>
              </a:lnSpc>
            </a:pPr>
            <a:r>
              <a:rPr lang="en-US" sz="2400" b="1" dirty="0"/>
              <a:t>Care for God’s </a:t>
            </a:r>
            <a:r>
              <a:rPr lang="en-US" sz="2400" b="1" dirty="0" smtClean="0"/>
              <a:t>Creation</a:t>
            </a:r>
          </a:p>
        </p:txBody>
      </p:sp>
      <p:pic>
        <p:nvPicPr>
          <p:cNvPr id="4"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28000" y="5486400"/>
            <a:ext cx="990600" cy="1295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762000"/>
          </a:xfrm>
        </p:spPr>
        <p:txBody>
          <a:bodyPr/>
          <a:lstStyle/>
          <a:p>
            <a:pPr algn="ctr"/>
            <a:r>
              <a:rPr lang="en-US" sz="4000" dirty="0" smtClean="0">
                <a:latin typeface="Tw Cen MT (Headings)"/>
              </a:rPr>
              <a:t>What To Do Next</a:t>
            </a:r>
            <a:endParaRPr lang="en-US" sz="4000" dirty="0">
              <a:latin typeface="Tw Cen MT (Headings)"/>
            </a:endParaRPr>
          </a:p>
        </p:txBody>
      </p:sp>
      <p:sp>
        <p:nvSpPr>
          <p:cNvPr id="3" name="Content Placeholder 2"/>
          <p:cNvSpPr>
            <a:spLocks noGrp="1"/>
          </p:cNvSpPr>
          <p:nvPr>
            <p:ph sz="quarter" idx="1"/>
          </p:nvPr>
        </p:nvSpPr>
        <p:spPr>
          <a:xfrm>
            <a:off x="381000" y="1676400"/>
            <a:ext cx="8308848" cy="4724400"/>
          </a:xfrm>
        </p:spPr>
        <p:txBody>
          <a:bodyPr/>
          <a:lstStyle/>
          <a:p>
            <a:pPr>
              <a:buNone/>
            </a:pPr>
            <a:r>
              <a:rPr lang="en-US" dirty="0" smtClean="0"/>
              <a:t>This </a:t>
            </a:r>
            <a:r>
              <a:rPr lang="en-US" dirty="0" smtClean="0">
                <a:hlinkClick r:id="rId2" action="ppaction://hlinkfile"/>
              </a:rPr>
              <a:t>CST Worksheet </a:t>
            </a:r>
            <a:r>
              <a:rPr lang="en-US" dirty="0" smtClean="0"/>
              <a:t>will help guide you through this training.</a:t>
            </a:r>
          </a:p>
          <a:p>
            <a:pPr>
              <a:buNone/>
            </a:pPr>
            <a:r>
              <a:rPr lang="en-US" dirty="0" smtClean="0"/>
              <a:t>You will be asked to:</a:t>
            </a:r>
          </a:p>
          <a:p>
            <a:pPr lvl="1"/>
            <a:r>
              <a:rPr lang="en-US" sz="2100" dirty="0" smtClean="0"/>
              <a:t>Answer the question with what you believe is the correct response</a:t>
            </a:r>
          </a:p>
          <a:p>
            <a:pPr lvl="1"/>
            <a:r>
              <a:rPr lang="en-US" sz="2100" dirty="0" smtClean="0"/>
              <a:t>Write down the correct response</a:t>
            </a:r>
          </a:p>
          <a:p>
            <a:pPr lvl="1"/>
            <a:r>
              <a:rPr lang="en-US" sz="2100" dirty="0" smtClean="0"/>
              <a:t>Reflect upon each theme as it relates to your work</a:t>
            </a:r>
          </a:p>
          <a:p>
            <a:pPr>
              <a:buNone/>
            </a:pPr>
            <a:endParaRPr lang="en-US" sz="1400" b="1" i="1" dirty="0" smtClean="0"/>
          </a:p>
          <a:p>
            <a:pPr>
              <a:buNone/>
            </a:pPr>
            <a:r>
              <a:rPr lang="en-US" b="1" i="1" dirty="0" smtClean="0"/>
              <a:t>Reminder:</a:t>
            </a:r>
            <a:r>
              <a:rPr lang="en-US" dirty="0" smtClean="0"/>
              <a:t> You will </a:t>
            </a:r>
            <a:r>
              <a:rPr lang="en-US" u="sng" dirty="0" smtClean="0"/>
              <a:t>not</a:t>
            </a:r>
            <a:r>
              <a:rPr lang="en-US" dirty="0" smtClean="0"/>
              <a:t> be graded on this task. </a:t>
            </a:r>
            <a:r>
              <a:rPr lang="en-US" dirty="0"/>
              <a:t> I</a:t>
            </a:r>
            <a:r>
              <a:rPr lang="en-US" dirty="0" smtClean="0"/>
              <a:t>t is simply a tool to help facilitate your understanding of the purpose of our work at the Archdiocese of Indianapolis.</a:t>
            </a:r>
          </a:p>
          <a:p>
            <a:endParaRPr lang="en-US" dirty="0"/>
          </a:p>
        </p:txBody>
      </p:sp>
      <p:pic>
        <p:nvPicPr>
          <p:cNvPr id="4" name="Picture 2" descr="C:\Users\billstein22\AppData\Local\Temp\attachment.ashx.tif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44540"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p:spPr>
        <p:txBody>
          <a:bodyPr>
            <a:noAutofit/>
          </a:bodyPr>
          <a:lstStyle/>
          <a:p>
            <a:pPr algn="ctr" eaLnBrk="1" hangingPunct="1"/>
            <a:r>
              <a:rPr lang="en-US" sz="4000" b="1" dirty="0" smtClean="0"/>
              <a:t>Life &amp; Dignity of the Human Person</a:t>
            </a:r>
            <a:r>
              <a:rPr lang="en-US" sz="4000" dirty="0" smtClean="0"/>
              <a:t> </a:t>
            </a:r>
          </a:p>
        </p:txBody>
      </p:sp>
      <p:sp>
        <p:nvSpPr>
          <p:cNvPr id="3" name="Content Placeholder 2"/>
          <p:cNvSpPr>
            <a:spLocks noGrp="1"/>
          </p:cNvSpPr>
          <p:nvPr>
            <p:ph sz="quarter" idx="1"/>
          </p:nvPr>
        </p:nvSpPr>
        <p:spPr>
          <a:xfrm>
            <a:off x="612775" y="1676400"/>
            <a:ext cx="8153400" cy="4495800"/>
          </a:xfrm>
        </p:spPr>
        <p:txBody>
          <a:bodyPr>
            <a:normAutofit lnSpcReduction="10000"/>
          </a:bodyPr>
          <a:lstStyle/>
          <a:p>
            <a:pPr eaLnBrk="1" hangingPunct="1">
              <a:lnSpc>
                <a:spcPct val="90000"/>
              </a:lnSpc>
              <a:buNone/>
            </a:pPr>
            <a:r>
              <a:rPr lang="en-US" sz="2700" dirty="0" smtClean="0"/>
              <a:t>The Catholic Church proclaims that human life is sacred</a:t>
            </a:r>
          </a:p>
          <a:p>
            <a:pPr eaLnBrk="1" hangingPunct="1">
              <a:lnSpc>
                <a:spcPct val="90000"/>
              </a:lnSpc>
              <a:buNone/>
            </a:pPr>
            <a:r>
              <a:rPr lang="en-US" sz="2700" dirty="0" smtClean="0"/>
              <a:t>and that the dignity of the human person is the foundation</a:t>
            </a:r>
          </a:p>
          <a:p>
            <a:pPr eaLnBrk="1" hangingPunct="1">
              <a:lnSpc>
                <a:spcPct val="90000"/>
              </a:lnSpc>
              <a:buNone/>
            </a:pPr>
            <a:r>
              <a:rPr lang="en-US" sz="2700" dirty="0" smtClean="0"/>
              <a:t>of a moral vision for society.</a:t>
            </a:r>
          </a:p>
          <a:p>
            <a:pPr marL="742950" lvl="1" indent="-285750" eaLnBrk="1" hangingPunct="1">
              <a:lnSpc>
                <a:spcPct val="90000"/>
              </a:lnSpc>
            </a:pPr>
            <a:r>
              <a:rPr lang="en-US" dirty="0" smtClean="0"/>
              <a:t>People do not lose dignity due to factors such as </a:t>
            </a:r>
            <a:r>
              <a:rPr lang="en-US" b="1" dirty="0" smtClean="0"/>
              <a:t>poverty</a:t>
            </a:r>
            <a:r>
              <a:rPr lang="en-US" dirty="0" smtClean="0"/>
              <a:t>, </a:t>
            </a:r>
            <a:r>
              <a:rPr lang="en-US" b="1" dirty="0" smtClean="0"/>
              <a:t>age</a:t>
            </a:r>
            <a:r>
              <a:rPr lang="en-US" dirty="0" smtClean="0"/>
              <a:t>, </a:t>
            </a:r>
            <a:r>
              <a:rPr lang="en-US" b="1" dirty="0" smtClean="0"/>
              <a:t>gender</a:t>
            </a:r>
            <a:r>
              <a:rPr lang="en-US" dirty="0" smtClean="0"/>
              <a:t>, </a:t>
            </a:r>
            <a:r>
              <a:rPr lang="en-US" b="1" dirty="0" smtClean="0"/>
              <a:t>disability</a:t>
            </a:r>
            <a:r>
              <a:rPr lang="en-US" dirty="0" smtClean="0"/>
              <a:t>, </a:t>
            </a:r>
            <a:r>
              <a:rPr lang="en-US" b="1" dirty="0" smtClean="0"/>
              <a:t>race</a:t>
            </a:r>
            <a:r>
              <a:rPr lang="en-US" dirty="0" smtClean="0"/>
              <a:t> and </a:t>
            </a:r>
            <a:r>
              <a:rPr lang="en-US" b="1" dirty="0" smtClean="0"/>
              <a:t>ethnicity</a:t>
            </a:r>
            <a:r>
              <a:rPr lang="en-US" dirty="0" smtClean="0"/>
              <a:t>, or a </a:t>
            </a:r>
            <a:r>
              <a:rPr lang="en-US" b="1" dirty="0" smtClean="0"/>
              <a:t>lack of success.</a:t>
            </a:r>
          </a:p>
          <a:p>
            <a:pPr marL="742950" lvl="1" indent="-285750" eaLnBrk="1" hangingPunct="1">
              <a:lnSpc>
                <a:spcPct val="90000"/>
              </a:lnSpc>
            </a:pPr>
            <a:r>
              <a:rPr lang="en-US" dirty="0" smtClean="0"/>
              <a:t>This belief is the foundation of all the principles of our social teaching.</a:t>
            </a:r>
          </a:p>
          <a:p>
            <a:pPr marL="742950" lvl="1" indent="-285750" eaLnBrk="1" hangingPunct="1">
              <a:lnSpc>
                <a:spcPct val="90000"/>
              </a:lnSpc>
            </a:pPr>
            <a:r>
              <a:rPr lang="en-US" dirty="0" smtClean="0"/>
              <a:t>We believe that every person is precious, that people are more important than things, and that the measure of every institution is whether it threatens or enhances the life and dignity of the human person.</a:t>
            </a:r>
          </a:p>
          <a:p>
            <a:pPr eaLnBrk="1" hangingPunct="1">
              <a:lnSpc>
                <a:spcPct val="90000"/>
              </a:lnSpc>
            </a:pPr>
            <a:endParaRPr lang="en-US" sz="2700" dirty="0" smtClean="0"/>
          </a:p>
        </p:txBody>
      </p:sp>
      <p:grpSp>
        <p:nvGrpSpPr>
          <p:cNvPr id="5" name="Group 4"/>
          <p:cNvGrpSpPr/>
          <p:nvPr/>
        </p:nvGrpSpPr>
        <p:grpSpPr>
          <a:xfrm>
            <a:off x="533400" y="990600"/>
            <a:ext cx="8001000" cy="609600"/>
            <a:chOff x="381000" y="914400"/>
            <a:chExt cx="8001000" cy="609600"/>
          </a:xfrm>
        </p:grpSpPr>
        <p:sp>
          <p:nvSpPr>
            <p:cNvPr id="7" name="Rectangle 6"/>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8" name="Rectangle 7"/>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9" name="Rectangle 8"/>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10" name="Rectangle 9"/>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11" name="Rectangle 10"/>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12" name="Rectangle 11"/>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6" name="Rectangle 5"/>
            <p:cNvSpPr/>
            <p:nvPr/>
          </p:nvSpPr>
          <p:spPr>
            <a:xfrm>
              <a:off x="381000" y="914400"/>
              <a:ext cx="1143000" cy="609600"/>
            </a:xfrm>
            <a:prstGeom prst="rect">
              <a:avLst/>
            </a:prstGeom>
            <a:solidFill>
              <a:srgbClr val="FCF5CC"/>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grpSp>
      <p:pic>
        <p:nvPicPr>
          <p:cNvPr id="13"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p:cNvSpPr/>
          <p:nvPr/>
        </p:nvSpPr>
        <p:spPr>
          <a:xfrm>
            <a:off x="838200" y="3810000"/>
            <a:ext cx="7391400" cy="47910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Content Placeholder 2"/>
          <p:cNvSpPr>
            <a:spLocks noGrp="1"/>
          </p:cNvSpPr>
          <p:nvPr>
            <p:ph sz="quarter" idx="1"/>
          </p:nvPr>
        </p:nvSpPr>
        <p:spPr>
          <a:xfrm>
            <a:off x="609600" y="1600200"/>
            <a:ext cx="8156575" cy="4648200"/>
          </a:xfrm>
        </p:spPr>
        <p:txBody>
          <a:bodyPr/>
          <a:lstStyle/>
          <a:p>
            <a:pPr eaLnBrk="1" hangingPunct="1">
              <a:spcBef>
                <a:spcPts val="0"/>
              </a:spcBef>
              <a:buNone/>
            </a:pPr>
            <a:r>
              <a:rPr lang="en-US" sz="2800" dirty="0" smtClean="0"/>
              <a:t>A homeless person arrives at a shelter in need of</a:t>
            </a:r>
          </a:p>
          <a:p>
            <a:pPr eaLnBrk="1" hangingPunct="1">
              <a:spcBef>
                <a:spcPts val="0"/>
              </a:spcBef>
              <a:buNone/>
            </a:pPr>
            <a:r>
              <a:rPr lang="en-US" sz="2800" dirty="0" smtClean="0"/>
              <a:t>assistance. The individual appears not to have showered</a:t>
            </a:r>
          </a:p>
          <a:p>
            <a:pPr eaLnBrk="1" hangingPunct="1">
              <a:spcBef>
                <a:spcPts val="0"/>
              </a:spcBef>
              <a:buNone/>
            </a:pPr>
            <a:r>
              <a:rPr lang="en-US" sz="2800" dirty="0" smtClean="0"/>
              <a:t>in a long time and clearly lacks proper hygiene. It is</a:t>
            </a:r>
          </a:p>
          <a:p>
            <a:pPr eaLnBrk="1" hangingPunct="1">
              <a:spcBef>
                <a:spcPts val="0"/>
              </a:spcBef>
              <a:buNone/>
            </a:pPr>
            <a:r>
              <a:rPr lang="en-US" sz="2800" dirty="0" smtClean="0"/>
              <a:t>your responsibility to conduct an intake interview. Based</a:t>
            </a:r>
          </a:p>
          <a:p>
            <a:pPr eaLnBrk="1" hangingPunct="1">
              <a:spcBef>
                <a:spcPts val="0"/>
              </a:spcBef>
              <a:buNone/>
            </a:pPr>
            <a:r>
              <a:rPr lang="en-US" sz="2800" dirty="0" smtClean="0"/>
              <a:t>on the previous theme, how would you proceed?</a:t>
            </a:r>
          </a:p>
          <a:p>
            <a:pPr marL="823913" lvl="1" indent="-457200" eaLnBrk="1" hangingPunct="1">
              <a:buFont typeface="+mj-lt"/>
              <a:buAutoNum type="alphaLcParenR"/>
            </a:pPr>
            <a:r>
              <a:rPr lang="en-US" sz="2400" dirty="0" smtClean="0"/>
              <a:t>Conduct the interview to the best of your ability.</a:t>
            </a:r>
          </a:p>
          <a:p>
            <a:pPr marL="823913" lvl="1" indent="-457200" eaLnBrk="1" hangingPunct="1">
              <a:buFont typeface="+mj-lt"/>
              <a:buAutoNum type="alphaLcParenR"/>
            </a:pPr>
            <a:r>
              <a:rPr lang="en-US" sz="2400" dirty="0" smtClean="0"/>
              <a:t>Direct the individual to clean up before the interview.</a:t>
            </a:r>
          </a:p>
          <a:p>
            <a:pPr marL="823913" lvl="1" indent="-457200" eaLnBrk="1" hangingPunct="1">
              <a:buFont typeface="+mj-lt"/>
              <a:buAutoNum type="alphaLcParenR"/>
            </a:pPr>
            <a:r>
              <a:rPr lang="en-US" sz="2400" dirty="0" smtClean="0"/>
              <a:t>Get a supervisor to conduct the interview.</a:t>
            </a:r>
          </a:p>
          <a:p>
            <a:pPr marL="823913" lvl="1" indent="-457200" eaLnBrk="1" hangingPunct="1">
              <a:buFont typeface="+mj-lt"/>
              <a:buAutoNum type="alphaLcParenR"/>
            </a:pPr>
            <a:r>
              <a:rPr lang="en-US" sz="2400" dirty="0" smtClean="0"/>
              <a:t>Turn the individual away.</a:t>
            </a:r>
            <a:endParaRPr lang="en-US" sz="2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Title 1"/>
          <p:cNvSpPr txBox="1">
            <a:spLocks/>
          </p:cNvSpPr>
          <p:nvPr/>
        </p:nvSpPr>
        <p:spPr bwMode="auto">
          <a:xfrm>
            <a:off x="0" y="76200"/>
            <a:ext cx="9144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400" b="1" i="0" u="none" strike="noStrike" kern="1200" cap="none" spc="0" normalizeH="0" baseline="0" noProof="0" dirty="0" smtClean="0">
                <a:ln>
                  <a:noFill/>
                </a:ln>
                <a:solidFill>
                  <a:schemeClr val="tx2"/>
                </a:solidFill>
                <a:effectLst/>
                <a:uLnTx/>
                <a:uFillTx/>
                <a:latin typeface="+mj-lt"/>
                <a:ea typeface="+mj-ea"/>
                <a:cs typeface="+mj-cs"/>
              </a:rPr>
              <a:t>Life &amp; Dignity of the</a:t>
            </a:r>
            <a:r>
              <a:rPr kumimoji="0" lang="en-US" sz="3400" b="1" i="0" u="none" strike="noStrike" kern="1200" cap="none" spc="0" normalizeH="0" noProof="0" dirty="0" smtClean="0">
                <a:ln>
                  <a:noFill/>
                </a:ln>
                <a:solidFill>
                  <a:schemeClr val="tx2"/>
                </a:solidFill>
                <a:effectLst/>
                <a:uLnTx/>
                <a:uFillTx/>
                <a:latin typeface="+mj-lt"/>
                <a:ea typeface="+mj-ea"/>
                <a:cs typeface="+mj-cs"/>
              </a:rPr>
              <a:t> </a:t>
            </a:r>
            <a:r>
              <a:rPr kumimoji="0" lang="en-US" sz="3400" b="1" i="0" u="none" strike="noStrike" kern="1200" cap="none" spc="0" normalizeH="0" baseline="0" noProof="0" dirty="0" smtClean="0">
                <a:ln>
                  <a:noFill/>
                </a:ln>
                <a:solidFill>
                  <a:schemeClr val="tx2"/>
                </a:solidFill>
                <a:effectLst/>
                <a:uLnTx/>
                <a:uFillTx/>
                <a:latin typeface="+mj-lt"/>
                <a:ea typeface="+mj-ea"/>
                <a:cs typeface="+mj-cs"/>
              </a:rPr>
              <a:t>Human Person </a:t>
            </a:r>
            <a:r>
              <a:rPr kumimoji="0" lang="en-US" sz="3400" b="0" i="0" u="none" strike="noStrike" kern="1200" cap="none" spc="0" normalizeH="0" baseline="0" noProof="0" dirty="0" smtClean="0">
                <a:ln>
                  <a:noFill/>
                </a:ln>
                <a:solidFill>
                  <a:schemeClr val="tx2"/>
                </a:solidFill>
                <a:effectLst/>
                <a:uLnTx/>
                <a:uFillTx/>
                <a:latin typeface="+mj-lt"/>
                <a:ea typeface="+mj-ea"/>
                <a:cs typeface="+mj-cs"/>
              </a:rPr>
              <a:t>- Application</a:t>
            </a:r>
          </a:p>
        </p:txBody>
      </p:sp>
      <p:grpSp>
        <p:nvGrpSpPr>
          <p:cNvPr id="22" name="Group 21"/>
          <p:cNvGrpSpPr/>
          <p:nvPr/>
        </p:nvGrpSpPr>
        <p:grpSpPr>
          <a:xfrm>
            <a:off x="533400" y="990600"/>
            <a:ext cx="8001000" cy="609600"/>
            <a:chOff x="381000" y="914400"/>
            <a:chExt cx="8001000" cy="609600"/>
          </a:xfrm>
        </p:grpSpPr>
        <p:sp>
          <p:nvSpPr>
            <p:cNvPr id="23" name="Rectangle 22"/>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24" name="Rectangle 23"/>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25" name="Rectangle 24"/>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26" name="Rectangle 25"/>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27" name="Rectangle 26"/>
            <p:cNvSpPr/>
            <p:nvPr/>
          </p:nvSpPr>
          <p:spPr>
            <a:xfrm>
              <a:off x="1524000" y="914400"/>
              <a:ext cx="1143000" cy="609600"/>
            </a:xfrm>
            <a:prstGeom prst="rect">
              <a:avLst/>
            </a:prstGeom>
            <a:solidFill>
              <a:srgbClr val="D3F6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sp>
          <p:nvSpPr>
            <p:cNvPr id="28" name="Rectangle 27"/>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29" name="Rectangle 28"/>
            <p:cNvSpPr/>
            <p:nvPr/>
          </p:nvSpPr>
          <p:spPr>
            <a:xfrm>
              <a:off x="381000" y="914400"/>
              <a:ext cx="1143000" cy="609600"/>
            </a:xfrm>
            <a:prstGeom prst="rect">
              <a:avLst/>
            </a:prstGeom>
            <a:solidFill>
              <a:srgbClr val="FCF5CC"/>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grpSp>
      <p:sp>
        <p:nvSpPr>
          <p:cNvPr id="31" name="Multiply 30"/>
          <p:cNvSpPr/>
          <p:nvPr/>
        </p:nvSpPr>
        <p:spPr>
          <a:xfrm>
            <a:off x="914400" y="3886200"/>
            <a:ext cx="462013" cy="398096"/>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600200" y="6167735"/>
            <a:ext cx="5638800" cy="461665"/>
          </a:xfrm>
          <a:prstGeom prst="rect">
            <a:avLst/>
          </a:prstGeom>
        </p:spPr>
        <p:txBody>
          <a:bodyPr wrap="square">
            <a:spAutoFit/>
          </a:bodyPr>
          <a:lstStyle/>
          <a:p>
            <a:pPr lvl="1" algn="ctr">
              <a:buNone/>
            </a:pPr>
            <a:r>
              <a:rPr lang="en-US" sz="24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Click again for the best response</a:t>
            </a:r>
          </a:p>
        </p:txBody>
      </p:sp>
      <p:pic>
        <p:nvPicPr>
          <p:cNvPr id="15"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6">
                                            <p:txEl>
                                              <p:pRg st="5" end="5"/>
                                            </p:txEl>
                                          </p:spTgt>
                                        </p:tgtEl>
                                        <p:attrNameLst>
                                          <p:attrName>style.visibility</p:attrName>
                                        </p:attrNameLst>
                                      </p:cBhvr>
                                      <p:to>
                                        <p:strVal val="visible"/>
                                      </p:to>
                                    </p:set>
                                    <p:animEffect transition="in" filter="fade">
                                      <p:cBhvr>
                                        <p:cTn id="7" dur="1000"/>
                                        <p:tgtEl>
                                          <p:spTgt spid="16386">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6">
                                            <p:txEl>
                                              <p:pRg st="6" end="6"/>
                                            </p:txEl>
                                          </p:spTgt>
                                        </p:tgtEl>
                                        <p:attrNameLst>
                                          <p:attrName>style.visibility</p:attrName>
                                        </p:attrNameLst>
                                      </p:cBhvr>
                                      <p:to>
                                        <p:strVal val="visible"/>
                                      </p:to>
                                    </p:set>
                                    <p:animEffect transition="in" filter="fade">
                                      <p:cBhvr>
                                        <p:cTn id="12" dur="1000"/>
                                        <p:tgtEl>
                                          <p:spTgt spid="16386">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6">
                                            <p:txEl>
                                              <p:pRg st="7" end="7"/>
                                            </p:txEl>
                                          </p:spTgt>
                                        </p:tgtEl>
                                        <p:attrNameLst>
                                          <p:attrName>style.visibility</p:attrName>
                                        </p:attrNameLst>
                                      </p:cBhvr>
                                      <p:to>
                                        <p:strVal val="visible"/>
                                      </p:to>
                                    </p:set>
                                    <p:animEffect transition="in" filter="fade">
                                      <p:cBhvr>
                                        <p:cTn id="17" dur="1000"/>
                                        <p:tgtEl>
                                          <p:spTgt spid="1638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6">
                                            <p:txEl>
                                              <p:pRg st="8" end="8"/>
                                            </p:txEl>
                                          </p:spTgt>
                                        </p:tgtEl>
                                        <p:attrNameLst>
                                          <p:attrName>style.visibility</p:attrName>
                                        </p:attrNameLst>
                                      </p:cBhvr>
                                      <p:to>
                                        <p:strVal val="visible"/>
                                      </p:to>
                                    </p:set>
                                    <p:animEffect transition="in" filter="fade">
                                      <p:cBhvr>
                                        <p:cTn id="22" dur="1000"/>
                                        <p:tgtEl>
                                          <p:spTgt spid="16386">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xEl>
                                              <p:pRg st="0" end="0"/>
                                            </p:txEl>
                                          </p:spTgt>
                                        </p:tgtEl>
                                        <p:attrNameLst>
                                          <p:attrName>style.visibility</p:attrName>
                                        </p:attrNameLst>
                                      </p:cBhvr>
                                      <p:to>
                                        <p:strVal val="visible"/>
                                      </p:to>
                                    </p:set>
                                    <p:animEffect transition="in" filter="fade">
                                      <p:cBhvr>
                                        <p:cTn id="27" dur="1000"/>
                                        <p:tgtEl>
                                          <p:spTgt spid="3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16386" grpId="0" uiExpand="1" build="p"/>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85800"/>
          </a:xfrm>
        </p:spPr>
        <p:txBody>
          <a:bodyPr>
            <a:noAutofit/>
          </a:bodyPr>
          <a:lstStyle/>
          <a:p>
            <a:pPr algn="ctr" eaLnBrk="1" fontAlgn="auto" hangingPunct="1">
              <a:spcAft>
                <a:spcPts val="0"/>
              </a:spcAft>
              <a:defRPr/>
            </a:pPr>
            <a:r>
              <a:rPr lang="en-US" sz="3600" b="1" dirty="0" smtClean="0"/>
              <a:t>Call to Family, Community &amp; Participation</a:t>
            </a:r>
            <a:r>
              <a:rPr lang="en-US" sz="3600" dirty="0" smtClean="0"/>
              <a:t> </a:t>
            </a:r>
            <a:endParaRPr lang="en-US" sz="3600" dirty="0"/>
          </a:p>
        </p:txBody>
      </p:sp>
      <p:sp>
        <p:nvSpPr>
          <p:cNvPr id="3" name="Content Placeholder 2"/>
          <p:cNvSpPr>
            <a:spLocks noGrp="1"/>
          </p:cNvSpPr>
          <p:nvPr>
            <p:ph sz="quarter" idx="1"/>
          </p:nvPr>
        </p:nvSpPr>
        <p:spPr>
          <a:xfrm>
            <a:off x="612775" y="1600200"/>
            <a:ext cx="8153400" cy="4495800"/>
          </a:xfrm>
        </p:spPr>
        <p:txBody>
          <a:bodyPr>
            <a:normAutofit/>
          </a:bodyPr>
          <a:lstStyle/>
          <a:p>
            <a:pPr eaLnBrk="1" hangingPunct="1">
              <a:lnSpc>
                <a:spcPct val="90000"/>
              </a:lnSpc>
            </a:pPr>
            <a:r>
              <a:rPr lang="en-US" sz="2600" dirty="0" smtClean="0"/>
              <a:t>The person is not only sacred, but also social. How we shape our society – through economic, political, and social institutions – directly affects human dignity and the capacity of individuals to grow in community.</a:t>
            </a:r>
          </a:p>
          <a:p>
            <a:pPr eaLnBrk="1" hangingPunct="1">
              <a:lnSpc>
                <a:spcPct val="90000"/>
              </a:lnSpc>
            </a:pPr>
            <a:r>
              <a:rPr lang="en-US" sz="2600" dirty="0" smtClean="0"/>
              <a:t>Marriage and the family are the central social institutions that must be supported and strengthened.</a:t>
            </a:r>
          </a:p>
          <a:p>
            <a:pPr eaLnBrk="1" hangingPunct="1">
              <a:lnSpc>
                <a:spcPct val="90000"/>
              </a:lnSpc>
            </a:pPr>
            <a:r>
              <a:rPr lang="en-US" sz="2600" dirty="0" smtClean="0"/>
              <a:t>We believe people have a right and a duty to actively participate in society, seeking together the common good and well-being of all – especially the poor and vulnerable.</a:t>
            </a:r>
          </a:p>
        </p:txBody>
      </p:sp>
      <p:grpSp>
        <p:nvGrpSpPr>
          <p:cNvPr id="13" name="Group 12"/>
          <p:cNvGrpSpPr/>
          <p:nvPr/>
        </p:nvGrpSpPr>
        <p:grpSpPr>
          <a:xfrm>
            <a:off x="533400" y="990600"/>
            <a:ext cx="8001000" cy="609600"/>
            <a:chOff x="381000" y="914400"/>
            <a:chExt cx="8001000" cy="609600"/>
          </a:xfrm>
        </p:grpSpPr>
        <p:sp>
          <p:nvSpPr>
            <p:cNvPr id="14" name="Rectangle 13"/>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15" name="Rectangle 14"/>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16" name="Rectangle 15"/>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17" name="Rectangle 16"/>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18" name="Rectangle 17"/>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20" name="Rectangle 19"/>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19" name="Rectangle 18"/>
            <p:cNvSpPr/>
            <p:nvPr/>
          </p:nvSpPr>
          <p:spPr>
            <a:xfrm>
              <a:off x="1524000" y="914400"/>
              <a:ext cx="1143000" cy="609600"/>
            </a:xfrm>
            <a:prstGeom prst="rect">
              <a:avLst/>
            </a:prstGeom>
            <a:solidFill>
              <a:srgbClr val="D3F600"/>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grpSp>
      <p:pic>
        <p:nvPicPr>
          <p:cNvPr id="12"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4541" y="5638800"/>
            <a:ext cx="874059"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a:xfrm>
            <a:off x="685800" y="5048250"/>
            <a:ext cx="7620001" cy="74295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8" name="Content Placeholder 2"/>
          <p:cNvSpPr>
            <a:spLocks noGrp="1"/>
          </p:cNvSpPr>
          <p:nvPr>
            <p:ph sz="quarter" idx="1"/>
          </p:nvPr>
        </p:nvSpPr>
        <p:spPr>
          <a:xfrm>
            <a:off x="228600" y="1524000"/>
            <a:ext cx="8534400" cy="5029200"/>
          </a:xfrm>
        </p:spPr>
        <p:txBody>
          <a:bodyPr/>
          <a:lstStyle/>
          <a:p>
            <a:pPr eaLnBrk="1" hangingPunct="1">
              <a:buNone/>
            </a:pPr>
            <a:r>
              <a:rPr lang="en-US" sz="2800" dirty="0" smtClean="0"/>
              <a:t>	</a:t>
            </a:r>
            <a:r>
              <a:rPr lang="en-US" sz="2400" dirty="0" smtClean="0"/>
              <a:t>A Haitian family whose home had been destroyed by the recent earthquake comes to you with the hope of finding a place to live.  The family has been actively searching for housing for over a year, but to no avail.  Although you are fairly busy, you recognize that this family is in desperate need of assistance.  Based on the previous theme, what would you do?</a:t>
            </a:r>
            <a:endParaRPr lang="en-US" sz="2800" dirty="0" smtClean="0"/>
          </a:p>
          <a:p>
            <a:pPr marL="823913" lvl="1" indent="-457200" eaLnBrk="1" hangingPunct="1">
              <a:buFont typeface="+mj-lt"/>
              <a:buAutoNum type="alphaLcParenR"/>
            </a:pPr>
            <a:r>
              <a:rPr lang="en-US" sz="2300" dirty="0" smtClean="0"/>
              <a:t>Ask a coworker to take over the case.</a:t>
            </a:r>
          </a:p>
          <a:p>
            <a:pPr marL="823913" lvl="1" indent="-457200" eaLnBrk="1" hangingPunct="1">
              <a:buFont typeface="+mj-lt"/>
              <a:buAutoNum type="alphaLcParenR"/>
            </a:pPr>
            <a:r>
              <a:rPr lang="en-US" sz="2300" dirty="0" smtClean="0"/>
              <a:t>Give them a few names and phone numbers of local apartments to rent.</a:t>
            </a:r>
          </a:p>
          <a:p>
            <a:pPr marL="823913" lvl="1" indent="-457200" eaLnBrk="1" hangingPunct="1">
              <a:buFont typeface="+mj-lt"/>
              <a:buAutoNum type="alphaLcParenR"/>
            </a:pPr>
            <a:r>
              <a:rPr lang="en-US" sz="2300" dirty="0" smtClean="0"/>
              <a:t>Put aside some time to explore safe, clean, and affordable housing for the family.</a:t>
            </a:r>
          </a:p>
          <a:p>
            <a:pPr marL="823913" lvl="1" indent="-457200" eaLnBrk="1" hangingPunct="1">
              <a:buFont typeface="+mj-lt"/>
              <a:buAutoNum type="alphaLcParenR"/>
            </a:pPr>
            <a:r>
              <a:rPr lang="en-US" sz="2300" dirty="0" smtClean="0"/>
              <a:t>Send them individually to different homes as they become available.</a:t>
            </a:r>
          </a:p>
        </p:txBody>
      </p:sp>
      <p:grpSp>
        <p:nvGrpSpPr>
          <p:cNvPr id="23" name="Group 22"/>
          <p:cNvGrpSpPr/>
          <p:nvPr/>
        </p:nvGrpSpPr>
        <p:grpSpPr>
          <a:xfrm>
            <a:off x="533400" y="990600"/>
            <a:ext cx="8001000" cy="609600"/>
            <a:chOff x="381000" y="914400"/>
            <a:chExt cx="8001000" cy="609600"/>
          </a:xfrm>
        </p:grpSpPr>
        <p:sp>
          <p:nvSpPr>
            <p:cNvPr id="24" name="Rectangle 23"/>
            <p:cNvSpPr/>
            <p:nvPr/>
          </p:nvSpPr>
          <p:spPr>
            <a:xfrm>
              <a:off x="381000" y="914400"/>
              <a:ext cx="1143000" cy="609600"/>
            </a:xfrm>
            <a:prstGeom prst="rect">
              <a:avLst/>
            </a:prstGeom>
            <a:solidFill>
              <a:srgbClr val="FCF5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Life and Dignity of The Human Person</a:t>
              </a:r>
              <a:endParaRPr lang="en-US" sz="1100" dirty="0">
                <a:solidFill>
                  <a:schemeClr val="tx1"/>
                </a:solidFill>
              </a:endParaRPr>
            </a:p>
          </p:txBody>
        </p:sp>
        <p:sp>
          <p:nvSpPr>
            <p:cNvPr id="25" name="Rectangle 24"/>
            <p:cNvSpPr/>
            <p:nvPr/>
          </p:nvSpPr>
          <p:spPr>
            <a:xfrm>
              <a:off x="6096000" y="914400"/>
              <a:ext cx="1143000" cy="609600"/>
            </a:xfrm>
            <a:prstGeom prst="rect">
              <a:avLst/>
            </a:prstGeom>
            <a:solidFill>
              <a:srgbClr val="F58B8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Solidarity</a:t>
              </a:r>
              <a:endParaRPr lang="en-US" sz="1200" dirty="0">
                <a:solidFill>
                  <a:schemeClr val="tx1"/>
                </a:solidFill>
              </a:endParaRPr>
            </a:p>
          </p:txBody>
        </p:sp>
        <p:sp>
          <p:nvSpPr>
            <p:cNvPr id="26" name="Rectangle 25"/>
            <p:cNvSpPr/>
            <p:nvPr/>
          </p:nvSpPr>
          <p:spPr>
            <a:xfrm>
              <a:off x="4953000" y="914400"/>
              <a:ext cx="1143000" cy="609600"/>
            </a:xfrm>
            <a:prstGeom prst="rect">
              <a:avLst/>
            </a:prstGeom>
            <a:solidFill>
              <a:srgbClr val="FFE38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Dignity of Work and the Rights of Workers</a:t>
              </a:r>
            </a:p>
          </p:txBody>
        </p:sp>
        <p:sp>
          <p:nvSpPr>
            <p:cNvPr id="27" name="Rectangle 26"/>
            <p:cNvSpPr/>
            <p:nvPr/>
          </p:nvSpPr>
          <p:spPr>
            <a:xfrm>
              <a:off x="3810000" y="914400"/>
              <a:ext cx="1143000" cy="609600"/>
            </a:xfrm>
            <a:prstGeom prst="rect">
              <a:avLst/>
            </a:prstGeom>
            <a:solidFill>
              <a:srgbClr val="DDDCE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Option for the Poor and Vulnerable</a:t>
              </a:r>
            </a:p>
          </p:txBody>
        </p:sp>
        <p:sp>
          <p:nvSpPr>
            <p:cNvPr id="28" name="Rectangle 27"/>
            <p:cNvSpPr/>
            <p:nvPr/>
          </p:nvSpPr>
          <p:spPr>
            <a:xfrm>
              <a:off x="2667000" y="914400"/>
              <a:ext cx="1143000" cy="609600"/>
            </a:xfrm>
            <a:prstGeom prst="rect">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200" dirty="0" smtClean="0">
                  <a:solidFill>
                    <a:schemeClr val="tx1"/>
                  </a:solidFill>
                </a:rPr>
                <a:t>Rights and Responsibilities</a:t>
              </a:r>
            </a:p>
          </p:txBody>
        </p:sp>
        <p:sp>
          <p:nvSpPr>
            <p:cNvPr id="29" name="Rectangle 28"/>
            <p:cNvSpPr/>
            <p:nvPr/>
          </p:nvSpPr>
          <p:spPr>
            <a:xfrm>
              <a:off x="7239000" y="914400"/>
              <a:ext cx="1143000" cy="609600"/>
            </a:xfrm>
            <a:prstGeom prst="rect">
              <a:avLst/>
            </a:prstGeom>
            <a:solidFill>
              <a:srgbClr val="B9CB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Care for God’s Creation</a:t>
              </a:r>
              <a:endParaRPr lang="en-US" sz="1200" dirty="0">
                <a:solidFill>
                  <a:schemeClr val="tx1"/>
                </a:solidFill>
              </a:endParaRPr>
            </a:p>
          </p:txBody>
        </p:sp>
        <p:sp>
          <p:nvSpPr>
            <p:cNvPr id="30" name="Rectangle 29"/>
            <p:cNvSpPr/>
            <p:nvPr/>
          </p:nvSpPr>
          <p:spPr>
            <a:xfrm>
              <a:off x="1524000" y="914400"/>
              <a:ext cx="1143000" cy="609600"/>
            </a:xfrm>
            <a:prstGeom prst="rect">
              <a:avLst/>
            </a:prstGeom>
            <a:solidFill>
              <a:srgbClr val="D3F600"/>
            </a:solidFill>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sz="1100" dirty="0" smtClean="0">
                  <a:solidFill>
                    <a:schemeClr val="tx1"/>
                  </a:solidFill>
                </a:rPr>
                <a:t>Call to Family, Community, and Participation</a:t>
              </a:r>
            </a:p>
          </p:txBody>
        </p:sp>
      </p:grpSp>
      <p:sp>
        <p:nvSpPr>
          <p:cNvPr id="32" name="Multiply 31"/>
          <p:cNvSpPr/>
          <p:nvPr/>
        </p:nvSpPr>
        <p:spPr>
          <a:xfrm>
            <a:off x="609600" y="5029200"/>
            <a:ext cx="476451" cy="420077"/>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2438400" y="6248400"/>
            <a:ext cx="5105400" cy="461665"/>
          </a:xfrm>
          <a:prstGeom prst="rect">
            <a:avLst/>
          </a:prstGeom>
          <a:noFill/>
        </p:spPr>
        <p:txBody>
          <a:bodyPr wrap="square" rtlCol="0">
            <a:spAutoFit/>
          </a:bodyPr>
          <a:lstStyle/>
          <a:p>
            <a:pPr marL="0" lvl="1"/>
            <a:r>
              <a:rPr lang="en-US" sz="24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Click again for the best answer</a:t>
            </a:r>
          </a:p>
        </p:txBody>
      </p:sp>
      <p:sp>
        <p:nvSpPr>
          <p:cNvPr id="36" name="Title 1"/>
          <p:cNvSpPr>
            <a:spLocks noGrp="1"/>
          </p:cNvSpPr>
          <p:nvPr>
            <p:ph type="title"/>
          </p:nvPr>
        </p:nvSpPr>
        <p:spPr>
          <a:xfrm>
            <a:off x="0" y="76200"/>
            <a:ext cx="9144000" cy="838200"/>
          </a:xfrm>
        </p:spPr>
        <p:txBody>
          <a:bodyPr>
            <a:noAutofit/>
          </a:bodyPr>
          <a:lstStyle/>
          <a:p>
            <a:pPr algn="ctr" eaLnBrk="1" fontAlgn="auto" hangingPunct="1">
              <a:spcAft>
                <a:spcPts val="0"/>
              </a:spcAft>
              <a:defRPr/>
            </a:pPr>
            <a:r>
              <a:rPr lang="en-US" sz="3600" b="1" dirty="0" smtClean="0"/>
              <a:t>Call to Family, Community </a:t>
            </a:r>
            <a:br>
              <a:rPr lang="en-US" sz="3600" b="1" dirty="0" smtClean="0"/>
            </a:br>
            <a:r>
              <a:rPr lang="en-US" sz="3600" b="1" dirty="0" smtClean="0"/>
              <a:t>&amp; Participation</a:t>
            </a:r>
            <a:r>
              <a:rPr lang="en-US" sz="3600" dirty="0" smtClean="0"/>
              <a:t> - Application</a:t>
            </a:r>
            <a:endParaRPr lang="en-US" sz="3600" dirty="0"/>
          </a:p>
        </p:txBody>
      </p:sp>
      <p:pic>
        <p:nvPicPr>
          <p:cNvPr id="15" name="Picture 2" descr="C:\Users\billstein22\AppData\Local\Temp\attachment.ashx.tif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61082" y="5638800"/>
            <a:ext cx="757518" cy="114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animEffect transition="in" filter="fade">
                                      <p:cBhvr>
                                        <p:cTn id="7" dur="1000"/>
                                        <p:tgtEl>
                                          <p:spTgt spid="1945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8">
                                            <p:txEl>
                                              <p:pRg st="2" end="2"/>
                                            </p:txEl>
                                          </p:spTgt>
                                        </p:tgtEl>
                                        <p:attrNameLst>
                                          <p:attrName>style.visibility</p:attrName>
                                        </p:attrNameLst>
                                      </p:cBhvr>
                                      <p:to>
                                        <p:strVal val="visible"/>
                                      </p:to>
                                    </p:set>
                                    <p:animEffect transition="in" filter="fade">
                                      <p:cBhvr>
                                        <p:cTn id="12" dur="1000"/>
                                        <p:tgtEl>
                                          <p:spTgt spid="194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8">
                                            <p:txEl>
                                              <p:pRg st="3" end="3"/>
                                            </p:txEl>
                                          </p:spTgt>
                                        </p:tgtEl>
                                        <p:attrNameLst>
                                          <p:attrName>style.visibility</p:attrName>
                                        </p:attrNameLst>
                                      </p:cBhvr>
                                      <p:to>
                                        <p:strVal val="visible"/>
                                      </p:to>
                                    </p:set>
                                    <p:animEffect transition="in" filter="fade">
                                      <p:cBhvr>
                                        <p:cTn id="17" dur="1000"/>
                                        <p:tgtEl>
                                          <p:spTgt spid="1945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58">
                                            <p:txEl>
                                              <p:pRg st="4" end="4"/>
                                            </p:txEl>
                                          </p:spTgt>
                                        </p:tgtEl>
                                        <p:attrNameLst>
                                          <p:attrName>style.visibility</p:attrName>
                                        </p:attrNameLst>
                                      </p:cBhvr>
                                      <p:to>
                                        <p:strVal val="visible"/>
                                      </p:to>
                                    </p:set>
                                    <p:animEffect transition="in" filter="fade">
                                      <p:cBhvr>
                                        <p:cTn id="22" dur="1000"/>
                                        <p:tgtEl>
                                          <p:spTgt spid="1945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4">
                                            <p:txEl>
                                              <p:pRg st="0" end="0"/>
                                            </p:txEl>
                                          </p:spTgt>
                                        </p:tgtEl>
                                        <p:attrNameLst>
                                          <p:attrName>style.visibility</p:attrName>
                                        </p:attrNameLst>
                                      </p:cBhvr>
                                      <p:to>
                                        <p:strVal val="visible"/>
                                      </p:to>
                                    </p:set>
                                    <p:animEffect transition="in" filter="fade">
                                      <p:cBhvr>
                                        <p:cTn id="27" dur="1000"/>
                                        <p:tgtEl>
                                          <p:spTgt spid="3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19458" grpId="0" uiExpand="1" build="p"/>
      <p:bldP spid="32"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3">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500A70"/>
      </a:hlink>
      <a:folHlink>
        <a:srgbClr val="500A7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1377</TotalTime>
  <Words>2129</Words>
  <Application>Microsoft Office PowerPoint</Application>
  <PresentationFormat>On-screen Show (4:3)</PresentationFormat>
  <Paragraphs>240</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Seven Major Themes IN Catholic Social Teaching</vt:lpstr>
      <vt:lpstr>Objectives</vt:lpstr>
      <vt:lpstr>What is Catholic Social Teaching?</vt:lpstr>
      <vt:lpstr>Major Themes in CST</vt:lpstr>
      <vt:lpstr>What To Do Next</vt:lpstr>
      <vt:lpstr>Life &amp; Dignity of the Human Person </vt:lpstr>
      <vt:lpstr>Slide 7</vt:lpstr>
      <vt:lpstr>Call to Family, Community &amp; Participation </vt:lpstr>
      <vt:lpstr>Call to Family, Community  &amp; Participation - Application</vt:lpstr>
      <vt:lpstr>Rights and Responsibilities </vt:lpstr>
      <vt:lpstr>Rights and Responsibilities- Application</vt:lpstr>
      <vt:lpstr>Option for the Poor &amp; Vulnerable </vt:lpstr>
      <vt:lpstr>Option for the Poor &amp; Vulnerable - Application </vt:lpstr>
      <vt:lpstr>The Dignity of Work &amp; the Rights of Workers </vt:lpstr>
      <vt:lpstr>The Dignity of Work &amp; the  Rights of Workers – Application</vt:lpstr>
      <vt:lpstr>Solidarity</vt:lpstr>
      <vt:lpstr>Solidarity - Application</vt:lpstr>
      <vt:lpstr>Care for God’s Creation </vt:lpstr>
      <vt:lpstr>Care for God’s Creation - Application</vt:lpstr>
      <vt:lpstr>Congratulations!  You finished The seven Major themes in Catholic Social Teaching training module</vt:lpstr>
      <vt:lpstr>Additional Online Resources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Catholic Social Teachings</dc:title>
  <dc:creator>taragoodlander</dc:creator>
  <cp:lastModifiedBy>Evans, Brandon</cp:lastModifiedBy>
  <cp:revision>197</cp:revision>
  <dcterms:created xsi:type="dcterms:W3CDTF">2011-10-26T14:06:25Z</dcterms:created>
  <dcterms:modified xsi:type="dcterms:W3CDTF">2011-12-21T16:32:39Z</dcterms:modified>
</cp:coreProperties>
</file>